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sldIdLst>
    <p:sldId id="256" r:id="rId2"/>
    <p:sldId id="310" r:id="rId3"/>
    <p:sldId id="311" r:id="rId4"/>
    <p:sldId id="262" r:id="rId5"/>
    <p:sldId id="261" r:id="rId6"/>
    <p:sldId id="312" r:id="rId7"/>
    <p:sldId id="313" r:id="rId8"/>
    <p:sldId id="314" r:id="rId9"/>
    <p:sldId id="293" r:id="rId10"/>
    <p:sldId id="295" r:id="rId11"/>
    <p:sldId id="296" r:id="rId12"/>
    <p:sldId id="294" r:id="rId13"/>
    <p:sldId id="301" r:id="rId14"/>
    <p:sldId id="315" r:id="rId15"/>
    <p:sldId id="316" r:id="rId16"/>
    <p:sldId id="317" r:id="rId17"/>
    <p:sldId id="31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13CC5-B382-42DA-91FD-36A4A9C9607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21CAA0-8ADD-4F3B-A6A9-CF53656ADF01}">
      <dgm:prSet phldrT="[Текст]" custT="1"/>
      <dgm:spPr/>
      <dgm:t>
        <a:bodyPr/>
        <a:lstStyle/>
        <a:p>
          <a:r>
            <a:rPr lang="ru-RU" sz="3200" dirty="0" smtClean="0"/>
            <a:t>личностные</a:t>
          </a:r>
          <a:endParaRPr lang="ru-RU" sz="3200" dirty="0"/>
        </a:p>
      </dgm:t>
    </dgm:pt>
    <dgm:pt modelId="{4E031E86-C082-4FCA-AB30-2AD296488635}" type="parTrans" cxnId="{B769150F-1034-4DA3-A663-1892ED543741}">
      <dgm:prSet/>
      <dgm:spPr/>
      <dgm:t>
        <a:bodyPr/>
        <a:lstStyle/>
        <a:p>
          <a:endParaRPr lang="ru-RU"/>
        </a:p>
      </dgm:t>
    </dgm:pt>
    <dgm:pt modelId="{D3D145A0-9AB3-48A5-88F2-C7859275C79D}" type="sibTrans" cxnId="{B769150F-1034-4DA3-A663-1892ED543741}">
      <dgm:prSet/>
      <dgm:spPr/>
      <dgm:t>
        <a:bodyPr/>
        <a:lstStyle/>
        <a:p>
          <a:endParaRPr lang="ru-RU"/>
        </a:p>
      </dgm:t>
    </dgm:pt>
    <dgm:pt modelId="{D9A04A57-2D94-4032-AE4E-5891E8767F23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3200" dirty="0" smtClean="0"/>
            <a:t>регулятивные</a:t>
          </a:r>
          <a:endParaRPr lang="ru-RU" sz="3200" dirty="0"/>
        </a:p>
      </dgm:t>
    </dgm:pt>
    <dgm:pt modelId="{251D9996-E65D-4F45-83A0-3867F8FBB063}" type="parTrans" cxnId="{55439304-1E50-408B-A9C9-1791C3C6B047}">
      <dgm:prSet/>
      <dgm:spPr/>
      <dgm:t>
        <a:bodyPr/>
        <a:lstStyle/>
        <a:p>
          <a:endParaRPr lang="ru-RU"/>
        </a:p>
      </dgm:t>
    </dgm:pt>
    <dgm:pt modelId="{A801E6CB-5CF6-4357-97DB-0EC7653C23DC}" type="sibTrans" cxnId="{55439304-1E50-408B-A9C9-1791C3C6B047}">
      <dgm:prSet/>
      <dgm:spPr/>
      <dgm:t>
        <a:bodyPr/>
        <a:lstStyle/>
        <a:p>
          <a:endParaRPr lang="ru-RU"/>
        </a:p>
      </dgm:t>
    </dgm:pt>
    <dgm:pt modelId="{7C822982-A0A6-4574-80B7-6D16A90D7903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2400" dirty="0" smtClean="0"/>
            <a:t>коммуникативные</a:t>
          </a:r>
          <a:endParaRPr lang="ru-RU" sz="2400" dirty="0"/>
        </a:p>
      </dgm:t>
    </dgm:pt>
    <dgm:pt modelId="{84F05F94-A640-4315-AF63-AE9DFCE6CEE2}" type="parTrans" cxnId="{2EA4A955-C1B5-48AF-B57C-1FAF1C24C113}">
      <dgm:prSet/>
      <dgm:spPr/>
      <dgm:t>
        <a:bodyPr/>
        <a:lstStyle/>
        <a:p>
          <a:endParaRPr lang="ru-RU"/>
        </a:p>
      </dgm:t>
    </dgm:pt>
    <dgm:pt modelId="{1264F766-B0DC-4A35-A7A5-C36BE5B2EE86}" type="sibTrans" cxnId="{2EA4A955-C1B5-48AF-B57C-1FAF1C24C113}">
      <dgm:prSet/>
      <dgm:spPr/>
      <dgm:t>
        <a:bodyPr/>
        <a:lstStyle/>
        <a:p>
          <a:endParaRPr lang="ru-RU"/>
        </a:p>
      </dgm:t>
    </dgm:pt>
    <dgm:pt modelId="{8CF5A14F-5A53-4C8E-8192-461D73D5C47B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800" dirty="0" smtClean="0"/>
            <a:t>познавательные</a:t>
          </a:r>
          <a:endParaRPr lang="ru-RU" sz="2800" dirty="0"/>
        </a:p>
      </dgm:t>
    </dgm:pt>
    <dgm:pt modelId="{4585A034-9995-4086-B624-4FFD898C3747}" type="parTrans" cxnId="{995BCD01-B5D0-4A94-A4C1-99CABFEA7B4E}">
      <dgm:prSet/>
      <dgm:spPr/>
      <dgm:t>
        <a:bodyPr/>
        <a:lstStyle/>
        <a:p>
          <a:endParaRPr lang="ru-RU"/>
        </a:p>
      </dgm:t>
    </dgm:pt>
    <dgm:pt modelId="{05770C0F-E4CE-4282-A571-2C3D8DEFEAB0}" type="sibTrans" cxnId="{995BCD01-B5D0-4A94-A4C1-99CABFEA7B4E}">
      <dgm:prSet/>
      <dgm:spPr/>
      <dgm:t>
        <a:bodyPr/>
        <a:lstStyle/>
        <a:p>
          <a:endParaRPr lang="ru-RU"/>
        </a:p>
      </dgm:t>
    </dgm:pt>
    <dgm:pt modelId="{629C5BDF-090F-494E-A87D-E75C2D12B7C1}" type="pres">
      <dgm:prSet presAssocID="{42513CC5-B382-42DA-91FD-36A4A9C9607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37A8042-9EE6-4AA9-86E3-A25AFD4E2BF6}" type="pres">
      <dgm:prSet presAssocID="{42513CC5-B382-42DA-91FD-36A4A9C96070}" presName="pyramid" presStyleLbl="node1" presStyleIdx="0" presStyleCnt="1" custScaleX="55771" custLinFactNeighborX="17051" custLinFactNeighborY="0"/>
      <dgm:spPr>
        <a:solidFill>
          <a:schemeClr val="bg1"/>
        </a:solidFill>
      </dgm:spPr>
    </dgm:pt>
    <dgm:pt modelId="{6399E8EE-40B2-410E-A579-C76D84738979}" type="pres">
      <dgm:prSet presAssocID="{42513CC5-B382-42DA-91FD-36A4A9C96070}" presName="theList" presStyleCnt="0"/>
      <dgm:spPr/>
    </dgm:pt>
    <dgm:pt modelId="{4BB66106-943B-4986-BCE0-35DABB008A90}" type="pres">
      <dgm:prSet presAssocID="{BE21CAA0-8ADD-4F3B-A6A9-CF53656ADF01}" presName="aNode" presStyleLbl="fgAcc1" presStyleIdx="0" presStyleCnt="4" custLinFactNeighborX="43984" custLinFactNeighborY="3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C015A-1219-46DE-8ADC-7E0B0DED7FB1}" type="pres">
      <dgm:prSet presAssocID="{BE21CAA0-8ADD-4F3B-A6A9-CF53656ADF01}" presName="aSpace" presStyleCnt="0"/>
      <dgm:spPr/>
    </dgm:pt>
    <dgm:pt modelId="{D81B3BE0-D89B-4A3A-95FE-F1E436514417}" type="pres">
      <dgm:prSet presAssocID="{D9A04A57-2D94-4032-AE4E-5891E8767F23}" presName="aNode" presStyleLbl="fgAcc1" presStyleIdx="1" presStyleCnt="4" custLinFactNeighborX="43984" custLinFactNeighborY="12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F050F-D564-4306-8EF6-53D045E13F85}" type="pres">
      <dgm:prSet presAssocID="{D9A04A57-2D94-4032-AE4E-5891E8767F23}" presName="aSpace" presStyleCnt="0"/>
      <dgm:spPr/>
    </dgm:pt>
    <dgm:pt modelId="{1BB3D34E-8E00-4945-998C-88A9C6E49E09}" type="pres">
      <dgm:prSet presAssocID="{7C822982-A0A6-4574-80B7-6D16A90D7903}" presName="aNode" presStyleLbl="fgAcc1" presStyleIdx="2" presStyleCnt="4" custLinFactNeighborX="43984" custLinFactNeighborY="21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CD742-4B3D-48D8-A1FF-DF9ECB7B959D}" type="pres">
      <dgm:prSet presAssocID="{7C822982-A0A6-4574-80B7-6D16A90D7903}" presName="aSpace" presStyleCnt="0"/>
      <dgm:spPr/>
    </dgm:pt>
    <dgm:pt modelId="{44FA3049-2D95-41D4-A6A8-31A5B77A62D9}" type="pres">
      <dgm:prSet presAssocID="{8CF5A14F-5A53-4C8E-8192-461D73D5C47B}" presName="aNode" presStyleLbl="fgAcc1" presStyleIdx="3" presStyleCnt="4" custLinFactNeighborX="43984" custLinFactNeighborY="30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34800-1988-4E56-82A9-73B38A04DFF8}" type="pres">
      <dgm:prSet presAssocID="{8CF5A14F-5A53-4C8E-8192-461D73D5C47B}" presName="aSpace" presStyleCnt="0"/>
      <dgm:spPr/>
    </dgm:pt>
  </dgm:ptLst>
  <dgm:cxnLst>
    <dgm:cxn modelId="{995BCD01-B5D0-4A94-A4C1-99CABFEA7B4E}" srcId="{42513CC5-B382-42DA-91FD-36A4A9C96070}" destId="{8CF5A14F-5A53-4C8E-8192-461D73D5C47B}" srcOrd="3" destOrd="0" parTransId="{4585A034-9995-4086-B624-4FFD898C3747}" sibTransId="{05770C0F-E4CE-4282-A571-2C3D8DEFEAB0}"/>
    <dgm:cxn modelId="{4112C013-83F9-41A9-9BDF-F80B6F7184E1}" type="presOf" srcId="{BE21CAA0-8ADD-4F3B-A6A9-CF53656ADF01}" destId="{4BB66106-943B-4986-BCE0-35DABB008A90}" srcOrd="0" destOrd="0" presId="urn:microsoft.com/office/officeart/2005/8/layout/pyramid2"/>
    <dgm:cxn modelId="{B769150F-1034-4DA3-A663-1892ED543741}" srcId="{42513CC5-B382-42DA-91FD-36A4A9C96070}" destId="{BE21CAA0-8ADD-4F3B-A6A9-CF53656ADF01}" srcOrd="0" destOrd="0" parTransId="{4E031E86-C082-4FCA-AB30-2AD296488635}" sibTransId="{D3D145A0-9AB3-48A5-88F2-C7859275C79D}"/>
    <dgm:cxn modelId="{0B8CDA49-E9DE-4D36-9755-5FF565CB43BC}" type="presOf" srcId="{D9A04A57-2D94-4032-AE4E-5891E8767F23}" destId="{D81B3BE0-D89B-4A3A-95FE-F1E436514417}" srcOrd="0" destOrd="0" presId="urn:microsoft.com/office/officeart/2005/8/layout/pyramid2"/>
    <dgm:cxn modelId="{91611229-E742-4C5D-AB5D-25C4691A5080}" type="presOf" srcId="{7C822982-A0A6-4574-80B7-6D16A90D7903}" destId="{1BB3D34E-8E00-4945-998C-88A9C6E49E09}" srcOrd="0" destOrd="0" presId="urn:microsoft.com/office/officeart/2005/8/layout/pyramid2"/>
    <dgm:cxn modelId="{55439304-1E50-408B-A9C9-1791C3C6B047}" srcId="{42513CC5-B382-42DA-91FD-36A4A9C96070}" destId="{D9A04A57-2D94-4032-AE4E-5891E8767F23}" srcOrd="1" destOrd="0" parTransId="{251D9996-E65D-4F45-83A0-3867F8FBB063}" sibTransId="{A801E6CB-5CF6-4357-97DB-0EC7653C23DC}"/>
    <dgm:cxn modelId="{82814C53-B8FA-4FC1-BE57-AB9423915532}" type="presOf" srcId="{8CF5A14F-5A53-4C8E-8192-461D73D5C47B}" destId="{44FA3049-2D95-41D4-A6A8-31A5B77A62D9}" srcOrd="0" destOrd="0" presId="urn:microsoft.com/office/officeart/2005/8/layout/pyramid2"/>
    <dgm:cxn modelId="{468BF37D-B455-43A9-8FE0-24BF5C4E1C17}" type="presOf" srcId="{42513CC5-B382-42DA-91FD-36A4A9C96070}" destId="{629C5BDF-090F-494E-A87D-E75C2D12B7C1}" srcOrd="0" destOrd="0" presId="urn:microsoft.com/office/officeart/2005/8/layout/pyramid2"/>
    <dgm:cxn modelId="{2EA4A955-C1B5-48AF-B57C-1FAF1C24C113}" srcId="{42513CC5-B382-42DA-91FD-36A4A9C96070}" destId="{7C822982-A0A6-4574-80B7-6D16A90D7903}" srcOrd="2" destOrd="0" parTransId="{84F05F94-A640-4315-AF63-AE9DFCE6CEE2}" sibTransId="{1264F766-B0DC-4A35-A7A5-C36BE5B2EE86}"/>
    <dgm:cxn modelId="{454311FB-6DA9-42C9-A694-B3AFF3381C46}" type="presParOf" srcId="{629C5BDF-090F-494E-A87D-E75C2D12B7C1}" destId="{B37A8042-9EE6-4AA9-86E3-A25AFD4E2BF6}" srcOrd="0" destOrd="0" presId="urn:microsoft.com/office/officeart/2005/8/layout/pyramid2"/>
    <dgm:cxn modelId="{89DA5D79-7BB1-43BE-969C-1C02005BD55A}" type="presParOf" srcId="{629C5BDF-090F-494E-A87D-E75C2D12B7C1}" destId="{6399E8EE-40B2-410E-A579-C76D84738979}" srcOrd="1" destOrd="0" presId="urn:microsoft.com/office/officeart/2005/8/layout/pyramid2"/>
    <dgm:cxn modelId="{806B0CE4-CBE2-4D43-9838-1D682E6A1DFC}" type="presParOf" srcId="{6399E8EE-40B2-410E-A579-C76D84738979}" destId="{4BB66106-943B-4986-BCE0-35DABB008A90}" srcOrd="0" destOrd="0" presId="urn:microsoft.com/office/officeart/2005/8/layout/pyramid2"/>
    <dgm:cxn modelId="{970DA957-ED41-4D1B-9395-5A2A1F54E096}" type="presParOf" srcId="{6399E8EE-40B2-410E-A579-C76D84738979}" destId="{FEDC015A-1219-46DE-8ADC-7E0B0DED7FB1}" srcOrd="1" destOrd="0" presId="urn:microsoft.com/office/officeart/2005/8/layout/pyramid2"/>
    <dgm:cxn modelId="{B94FBD9C-138F-4007-BA4D-F9EB95BE76C8}" type="presParOf" srcId="{6399E8EE-40B2-410E-A579-C76D84738979}" destId="{D81B3BE0-D89B-4A3A-95FE-F1E436514417}" srcOrd="2" destOrd="0" presId="urn:microsoft.com/office/officeart/2005/8/layout/pyramid2"/>
    <dgm:cxn modelId="{A7819366-874D-4A3B-A216-1025F6988ECE}" type="presParOf" srcId="{6399E8EE-40B2-410E-A579-C76D84738979}" destId="{B78F050F-D564-4306-8EF6-53D045E13F85}" srcOrd="3" destOrd="0" presId="urn:microsoft.com/office/officeart/2005/8/layout/pyramid2"/>
    <dgm:cxn modelId="{99CED83F-8158-431A-BCA2-A54ED7E4044D}" type="presParOf" srcId="{6399E8EE-40B2-410E-A579-C76D84738979}" destId="{1BB3D34E-8E00-4945-998C-88A9C6E49E09}" srcOrd="4" destOrd="0" presId="urn:microsoft.com/office/officeart/2005/8/layout/pyramid2"/>
    <dgm:cxn modelId="{F26AB060-684D-42EB-86B2-B2CBB555BB00}" type="presParOf" srcId="{6399E8EE-40B2-410E-A579-C76D84738979}" destId="{F16CD742-4B3D-48D8-A1FF-DF9ECB7B959D}" srcOrd="5" destOrd="0" presId="urn:microsoft.com/office/officeart/2005/8/layout/pyramid2"/>
    <dgm:cxn modelId="{017026DD-2319-48BA-8604-8B0C769C94D5}" type="presParOf" srcId="{6399E8EE-40B2-410E-A579-C76D84738979}" destId="{44FA3049-2D95-41D4-A6A8-31A5B77A62D9}" srcOrd="6" destOrd="0" presId="urn:microsoft.com/office/officeart/2005/8/layout/pyramid2"/>
    <dgm:cxn modelId="{2F384653-E26E-40A5-9638-36814B323052}" type="presParOf" srcId="{6399E8EE-40B2-410E-A579-C76D84738979}" destId="{30134800-1988-4E56-82A9-73B38A04DFF8}" srcOrd="7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2798B-F703-462C-BEC3-8D8906306D1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F21B452-5528-4CA8-AC97-629021FD2580}">
      <dgm:prSet phldrT="[Текст]" custT="1"/>
      <dgm:spPr/>
      <dgm:t>
        <a:bodyPr/>
        <a:lstStyle/>
        <a:p>
          <a:r>
            <a:rPr lang="ru-RU" sz="3600" dirty="0" smtClean="0"/>
            <a:t>личностные</a:t>
          </a:r>
          <a:endParaRPr lang="ru-RU" sz="3600" dirty="0"/>
        </a:p>
      </dgm:t>
    </dgm:pt>
    <dgm:pt modelId="{19EC9123-34EB-4CD7-B3D2-65EAEE8154A2}" type="parTrans" cxnId="{44C0A030-0C3F-4209-9F8D-268E337FCA77}">
      <dgm:prSet/>
      <dgm:spPr/>
      <dgm:t>
        <a:bodyPr/>
        <a:lstStyle/>
        <a:p>
          <a:endParaRPr lang="ru-RU"/>
        </a:p>
      </dgm:t>
    </dgm:pt>
    <dgm:pt modelId="{86596E46-7590-438E-B4A4-88D48FCFC31E}" type="sibTrans" cxnId="{44C0A030-0C3F-4209-9F8D-268E337FCA77}">
      <dgm:prSet/>
      <dgm:spPr/>
      <dgm:t>
        <a:bodyPr/>
        <a:lstStyle/>
        <a:p>
          <a:endParaRPr lang="ru-RU"/>
        </a:p>
      </dgm:t>
    </dgm:pt>
    <dgm:pt modelId="{6484E3CB-114E-4C3A-A8FD-DE9382F3790A}">
      <dgm:prSet phldrT="[Текст]" custT="1"/>
      <dgm:spPr/>
      <dgm:t>
        <a:bodyPr/>
        <a:lstStyle/>
        <a:p>
          <a:r>
            <a:rPr lang="ru-RU" sz="3600" dirty="0" smtClean="0"/>
            <a:t>предметные</a:t>
          </a:r>
          <a:endParaRPr lang="ru-RU" sz="3600" dirty="0"/>
        </a:p>
      </dgm:t>
    </dgm:pt>
    <dgm:pt modelId="{17A21A0A-08C4-488C-97FB-EC04207AC362}" type="parTrans" cxnId="{A6AB0054-6505-4A71-A17B-1A3F4654D245}">
      <dgm:prSet/>
      <dgm:spPr/>
      <dgm:t>
        <a:bodyPr/>
        <a:lstStyle/>
        <a:p>
          <a:endParaRPr lang="ru-RU"/>
        </a:p>
      </dgm:t>
    </dgm:pt>
    <dgm:pt modelId="{D21971E3-05D2-499F-A6DC-18CC0FB532C3}" type="sibTrans" cxnId="{A6AB0054-6505-4A71-A17B-1A3F4654D245}">
      <dgm:prSet/>
      <dgm:spPr/>
      <dgm:t>
        <a:bodyPr/>
        <a:lstStyle/>
        <a:p>
          <a:endParaRPr lang="ru-RU"/>
        </a:p>
      </dgm:t>
    </dgm:pt>
    <dgm:pt modelId="{981D781F-AB92-4C40-8890-4349CCCD8548}">
      <dgm:prSet phldrT="[Текст]" custT="1"/>
      <dgm:spPr/>
      <dgm:t>
        <a:bodyPr/>
        <a:lstStyle/>
        <a:p>
          <a:r>
            <a:rPr lang="ru-RU" sz="3200" dirty="0" err="1" smtClean="0"/>
            <a:t>надпредметные</a:t>
          </a:r>
          <a:endParaRPr lang="ru-RU" sz="3200" dirty="0"/>
        </a:p>
      </dgm:t>
    </dgm:pt>
    <dgm:pt modelId="{ABCAC58B-4954-45B9-BD56-0AEDA1D29880}" type="parTrans" cxnId="{E40E6342-8ED2-4DF8-9AC9-5C252EDB239F}">
      <dgm:prSet/>
      <dgm:spPr/>
      <dgm:t>
        <a:bodyPr/>
        <a:lstStyle/>
        <a:p>
          <a:endParaRPr lang="ru-RU"/>
        </a:p>
      </dgm:t>
    </dgm:pt>
    <dgm:pt modelId="{36A6C819-B5ED-49DB-A650-87171D85CD37}" type="sibTrans" cxnId="{E40E6342-8ED2-4DF8-9AC9-5C252EDB239F}">
      <dgm:prSet/>
      <dgm:spPr/>
      <dgm:t>
        <a:bodyPr/>
        <a:lstStyle/>
        <a:p>
          <a:endParaRPr lang="ru-RU"/>
        </a:p>
      </dgm:t>
    </dgm:pt>
    <dgm:pt modelId="{5BEB67E9-3ECB-4383-B729-0D8B63D9344C}" type="pres">
      <dgm:prSet presAssocID="{7EA2798B-F703-462C-BEC3-8D8906306D15}" presName="linearFlow" presStyleCnt="0">
        <dgm:presLayoutVars>
          <dgm:dir/>
          <dgm:resizeHandles val="exact"/>
        </dgm:presLayoutVars>
      </dgm:prSet>
      <dgm:spPr/>
    </dgm:pt>
    <dgm:pt modelId="{2D141AE1-E128-412E-A042-975E440C2D39}" type="pres">
      <dgm:prSet presAssocID="{2F21B452-5528-4CA8-AC97-629021FD2580}" presName="composite" presStyleCnt="0"/>
      <dgm:spPr/>
    </dgm:pt>
    <dgm:pt modelId="{F471DFF6-3CDC-4223-A573-D2FF032D88F1}" type="pres">
      <dgm:prSet presAssocID="{2F21B452-5528-4CA8-AC97-629021FD258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9BBCD0-08AE-4FBA-A7FE-805D39EA0B30}" type="pres">
      <dgm:prSet presAssocID="{2F21B452-5528-4CA8-AC97-629021FD2580}" presName="txShp" presStyleLbl="node1" presStyleIdx="0" presStyleCnt="3" custScaleX="112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C434B-66F2-4011-8113-E35D9AE6D3FE}" type="pres">
      <dgm:prSet presAssocID="{86596E46-7590-438E-B4A4-88D48FCFC31E}" presName="spacing" presStyleCnt="0"/>
      <dgm:spPr/>
    </dgm:pt>
    <dgm:pt modelId="{12116BBA-011F-4093-BFB1-58899A8B2BE9}" type="pres">
      <dgm:prSet presAssocID="{6484E3CB-114E-4C3A-A8FD-DE9382F3790A}" presName="composite" presStyleCnt="0"/>
      <dgm:spPr/>
    </dgm:pt>
    <dgm:pt modelId="{0F96CE2A-4B22-4874-9A60-AE4CA8ADDD65}" type="pres">
      <dgm:prSet presAssocID="{6484E3CB-114E-4C3A-A8FD-DE9382F3790A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86385A3-3F03-4D96-BF29-54E01ECFAD92}" type="pres">
      <dgm:prSet presAssocID="{6484E3CB-114E-4C3A-A8FD-DE9382F3790A}" presName="txShp" presStyleLbl="node1" presStyleIdx="1" presStyleCnt="3" custScaleX="117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8FAD8-5360-4AB3-9609-A4964CE30B90}" type="pres">
      <dgm:prSet presAssocID="{D21971E3-05D2-499F-A6DC-18CC0FB532C3}" presName="spacing" presStyleCnt="0"/>
      <dgm:spPr/>
    </dgm:pt>
    <dgm:pt modelId="{40703B82-1C35-4E39-9A8E-0CCDBB607B2F}" type="pres">
      <dgm:prSet presAssocID="{981D781F-AB92-4C40-8890-4349CCCD8548}" presName="composite" presStyleCnt="0"/>
      <dgm:spPr/>
    </dgm:pt>
    <dgm:pt modelId="{20AFD3A5-B5F5-4D58-A3AE-028D06509FC3}" type="pres">
      <dgm:prSet presAssocID="{981D781F-AB92-4C40-8890-4349CCCD854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7C3E67B-FB95-417F-9ECA-7C5DD157EFC8}" type="pres">
      <dgm:prSet presAssocID="{981D781F-AB92-4C40-8890-4349CCCD8548}" presName="txShp" presStyleLbl="node1" presStyleIdx="2" presStyleCnt="3" custScaleX="120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DEEA6-D5B4-4B8C-91C1-D902139A754F}" type="presOf" srcId="{981D781F-AB92-4C40-8890-4349CCCD8548}" destId="{A7C3E67B-FB95-417F-9ECA-7C5DD157EFC8}" srcOrd="0" destOrd="0" presId="urn:microsoft.com/office/officeart/2005/8/layout/vList3"/>
    <dgm:cxn modelId="{D1153B76-209E-44F5-8374-FC100898B469}" type="presOf" srcId="{2F21B452-5528-4CA8-AC97-629021FD2580}" destId="{809BBCD0-08AE-4FBA-A7FE-805D39EA0B30}" srcOrd="0" destOrd="0" presId="urn:microsoft.com/office/officeart/2005/8/layout/vList3"/>
    <dgm:cxn modelId="{A6AB0054-6505-4A71-A17B-1A3F4654D245}" srcId="{7EA2798B-F703-462C-BEC3-8D8906306D15}" destId="{6484E3CB-114E-4C3A-A8FD-DE9382F3790A}" srcOrd="1" destOrd="0" parTransId="{17A21A0A-08C4-488C-97FB-EC04207AC362}" sibTransId="{D21971E3-05D2-499F-A6DC-18CC0FB532C3}"/>
    <dgm:cxn modelId="{789D0D7E-A05D-4DBF-B259-AAC06730F795}" type="presOf" srcId="{7EA2798B-F703-462C-BEC3-8D8906306D15}" destId="{5BEB67E9-3ECB-4383-B729-0D8B63D9344C}" srcOrd="0" destOrd="0" presId="urn:microsoft.com/office/officeart/2005/8/layout/vList3"/>
    <dgm:cxn modelId="{ACC8BF6D-5332-402D-B260-B6CB0D08C3E5}" type="presOf" srcId="{6484E3CB-114E-4C3A-A8FD-DE9382F3790A}" destId="{386385A3-3F03-4D96-BF29-54E01ECFAD92}" srcOrd="0" destOrd="0" presId="urn:microsoft.com/office/officeart/2005/8/layout/vList3"/>
    <dgm:cxn modelId="{E40E6342-8ED2-4DF8-9AC9-5C252EDB239F}" srcId="{7EA2798B-F703-462C-BEC3-8D8906306D15}" destId="{981D781F-AB92-4C40-8890-4349CCCD8548}" srcOrd="2" destOrd="0" parTransId="{ABCAC58B-4954-45B9-BD56-0AEDA1D29880}" sibTransId="{36A6C819-B5ED-49DB-A650-87171D85CD37}"/>
    <dgm:cxn modelId="{44C0A030-0C3F-4209-9F8D-268E337FCA77}" srcId="{7EA2798B-F703-462C-BEC3-8D8906306D15}" destId="{2F21B452-5528-4CA8-AC97-629021FD2580}" srcOrd="0" destOrd="0" parTransId="{19EC9123-34EB-4CD7-B3D2-65EAEE8154A2}" sibTransId="{86596E46-7590-438E-B4A4-88D48FCFC31E}"/>
    <dgm:cxn modelId="{112D761D-D830-43D5-B2CC-2058C3CCE9DD}" type="presParOf" srcId="{5BEB67E9-3ECB-4383-B729-0D8B63D9344C}" destId="{2D141AE1-E128-412E-A042-975E440C2D39}" srcOrd="0" destOrd="0" presId="urn:microsoft.com/office/officeart/2005/8/layout/vList3"/>
    <dgm:cxn modelId="{A827DDC2-459D-4C9E-A151-449E05A1FAA5}" type="presParOf" srcId="{2D141AE1-E128-412E-A042-975E440C2D39}" destId="{F471DFF6-3CDC-4223-A573-D2FF032D88F1}" srcOrd="0" destOrd="0" presId="urn:microsoft.com/office/officeart/2005/8/layout/vList3"/>
    <dgm:cxn modelId="{453A7D82-404A-4918-BD67-30573F42BC41}" type="presParOf" srcId="{2D141AE1-E128-412E-A042-975E440C2D39}" destId="{809BBCD0-08AE-4FBA-A7FE-805D39EA0B30}" srcOrd="1" destOrd="0" presId="urn:microsoft.com/office/officeart/2005/8/layout/vList3"/>
    <dgm:cxn modelId="{325963B8-5EDC-464D-B576-CE489BF6324E}" type="presParOf" srcId="{5BEB67E9-3ECB-4383-B729-0D8B63D9344C}" destId="{879C434B-66F2-4011-8113-E35D9AE6D3FE}" srcOrd="1" destOrd="0" presId="urn:microsoft.com/office/officeart/2005/8/layout/vList3"/>
    <dgm:cxn modelId="{DBB8904A-77CF-4241-ADBA-D141FE8A89B8}" type="presParOf" srcId="{5BEB67E9-3ECB-4383-B729-0D8B63D9344C}" destId="{12116BBA-011F-4093-BFB1-58899A8B2BE9}" srcOrd="2" destOrd="0" presId="urn:microsoft.com/office/officeart/2005/8/layout/vList3"/>
    <dgm:cxn modelId="{75D2A3BF-E29D-4477-AB35-395974553CFE}" type="presParOf" srcId="{12116BBA-011F-4093-BFB1-58899A8B2BE9}" destId="{0F96CE2A-4B22-4874-9A60-AE4CA8ADDD65}" srcOrd="0" destOrd="0" presId="urn:microsoft.com/office/officeart/2005/8/layout/vList3"/>
    <dgm:cxn modelId="{DFE304CE-FCD0-44EE-842E-3200D7023887}" type="presParOf" srcId="{12116BBA-011F-4093-BFB1-58899A8B2BE9}" destId="{386385A3-3F03-4D96-BF29-54E01ECFAD92}" srcOrd="1" destOrd="0" presId="urn:microsoft.com/office/officeart/2005/8/layout/vList3"/>
    <dgm:cxn modelId="{C02FA5E3-BF20-47E7-98FD-FA52D882366B}" type="presParOf" srcId="{5BEB67E9-3ECB-4383-B729-0D8B63D9344C}" destId="{F2D8FAD8-5360-4AB3-9609-A4964CE30B90}" srcOrd="3" destOrd="0" presId="urn:microsoft.com/office/officeart/2005/8/layout/vList3"/>
    <dgm:cxn modelId="{CED2ED26-F9FC-4711-8512-49C2D59D368C}" type="presParOf" srcId="{5BEB67E9-3ECB-4383-B729-0D8B63D9344C}" destId="{40703B82-1C35-4E39-9A8E-0CCDBB607B2F}" srcOrd="4" destOrd="0" presId="urn:microsoft.com/office/officeart/2005/8/layout/vList3"/>
    <dgm:cxn modelId="{F15295C1-E9C1-4657-BF69-E11FE8605957}" type="presParOf" srcId="{40703B82-1C35-4E39-9A8E-0CCDBB607B2F}" destId="{20AFD3A5-B5F5-4D58-A3AE-028D06509FC3}" srcOrd="0" destOrd="0" presId="urn:microsoft.com/office/officeart/2005/8/layout/vList3"/>
    <dgm:cxn modelId="{A6F3C198-DDD6-41D5-B03F-E377BD3B9216}" type="presParOf" srcId="{40703B82-1C35-4E39-9A8E-0CCDBB607B2F}" destId="{A7C3E67B-FB95-417F-9ECA-7C5DD157EFC8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A35-E59B-4980-BDD6-028E79A7058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6B92C-19D3-4EBC-AE66-60A1F33DC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 contrast="-1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357298"/>
            <a:ext cx="617220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Районный семинар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«ФГОС ДО и НОО: преемственность образовательных программ»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643446"/>
            <a:ext cx="6172200" cy="173147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000" dirty="0" smtClean="0"/>
              <a:t>ГБОУ ДППО ЦПКС ИМЦ Красногвардейского района, </a:t>
            </a:r>
          </a:p>
          <a:p>
            <a:pPr algn="ctr"/>
            <a:r>
              <a:rPr lang="ru-RU" sz="2000" dirty="0" smtClean="0"/>
              <a:t>ГБОУ лицей № 265, ГБДОУ </a:t>
            </a:r>
            <a:r>
              <a:rPr lang="ru-RU" sz="2000" dirty="0" err="1" smtClean="0"/>
              <a:t>д</a:t>
            </a:r>
            <a:r>
              <a:rPr lang="ru-RU" sz="2000" dirty="0" smtClean="0"/>
              <a:t>/с№59 </a:t>
            </a:r>
          </a:p>
          <a:p>
            <a:pPr algn="ctr"/>
            <a:r>
              <a:rPr lang="ru-RU" sz="2000" dirty="0" smtClean="0"/>
              <a:t>Красногвардейского района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28 января 2015</a:t>
            </a:r>
          </a:p>
          <a:p>
            <a:pPr algn="ctr"/>
            <a:r>
              <a:rPr lang="ru-RU" dirty="0" smtClean="0"/>
              <a:t>Санкт-Петербург</a:t>
            </a: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928794" y="214290"/>
            <a:ext cx="6715172" cy="1500198"/>
            <a:chOff x="8436" y="710"/>
            <a:chExt cx="7578" cy="1659"/>
          </a:xfrm>
        </p:grpSpPr>
        <p:pic>
          <p:nvPicPr>
            <p:cNvPr id="1027" name="Рисунок 1" descr="C:\Users\МВ\Desktop\НьюЛого.001.tif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36" y="710"/>
              <a:ext cx="2352" cy="1643"/>
            </a:xfrm>
            <a:prstGeom prst="rect">
              <a:avLst/>
            </a:prstGeom>
            <a:noFill/>
            <a:ln w="19050">
              <a:solidFill>
                <a:srgbClr val="808080"/>
              </a:solidFill>
              <a:miter lim="800000"/>
              <a:headEnd/>
              <a:tailEnd/>
            </a:ln>
          </p:spPr>
        </p:pic>
        <p:pic>
          <p:nvPicPr>
            <p:cNvPr id="1028" name="Рисунок 1" descr="C:\Users\user\Desktop\январь 2015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89" y="710"/>
              <a:ext cx="2325" cy="1659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</p:pic>
        <p:pic>
          <p:nvPicPr>
            <p:cNvPr id="1029" name="Picture 5" descr="emblema GBOU IM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28" y="710"/>
              <a:ext cx="1606" cy="1659"/>
            </a:xfrm>
            <a:prstGeom prst="rect">
              <a:avLst/>
            </a:prstGeom>
            <a:noFill/>
            <a:ln w="19050" algn="in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30175"/>
          </a:xfrm>
        </p:spPr>
        <p:txBody>
          <a:bodyPr>
            <a:normAutofit fontScale="90000"/>
          </a:bodyPr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63525" y="642938"/>
            <a:ext cx="7386638" cy="5453062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571500"/>
            <a:ext cx="7358063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Универсальные учебные действия – это…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5" y="3286125"/>
            <a:ext cx="4357688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умение учиться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63" y="5000625"/>
            <a:ext cx="5857875" cy="928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совокупность </a:t>
            </a:r>
            <a:r>
              <a:rPr lang="ru-RU" sz="2800" u="sng" dirty="0"/>
              <a:t>способов действия</a:t>
            </a:r>
            <a:r>
              <a:rPr lang="ru-RU" sz="2800" dirty="0"/>
              <a:t>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286000" y="1714500"/>
            <a:ext cx="357188" cy="1357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000750" y="1857375"/>
            <a:ext cx="500063" cy="2928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630237"/>
          </a:xfrm>
        </p:spPr>
        <p:txBody>
          <a:bodyPr/>
          <a:lstStyle/>
          <a:p>
            <a:r>
              <a:rPr lang="ru-RU" b="1" dirty="0" smtClean="0"/>
              <a:t>Группы УУД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142985"/>
          <a:ext cx="7435881" cy="495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2000250"/>
            <a:ext cx="38798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70167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b="1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63525" y="1071563"/>
            <a:ext cx="7386638" cy="502443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/>
              <a:t>ФГОС выдвигает требования к трём группам результатов:</a:t>
            </a:r>
          </a:p>
          <a:p>
            <a:pPr>
              <a:buFontTx/>
              <a:buNone/>
            </a:pPr>
            <a:endParaRPr lang="ru-RU" dirty="0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00166" y="2143116"/>
          <a:ext cx="571504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273050"/>
          </a:xfrm>
        </p:spPr>
        <p:txBody>
          <a:bodyPr>
            <a:normAutofit fontScale="90000"/>
          </a:bodyPr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63525" y="642938"/>
            <a:ext cx="7386638" cy="54530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Постепенность формирования УУД</a:t>
            </a: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285750" y="1428750"/>
          <a:ext cx="8286778" cy="407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964"/>
                <a:gridCol w="2051964"/>
                <a:gridCol w="2130886"/>
                <a:gridCol w="2051964"/>
              </a:tblGrid>
              <a:tr h="647811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Регулятив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ные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3-4 класс</a:t>
                      </a:r>
                      <a:endParaRPr lang="ru-RU" dirty="0"/>
                    </a:p>
                  </a:txBody>
                  <a:tcPr/>
                </a:tc>
              </a:tr>
              <a:tr h="342414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Определять 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формули-ровать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цель деятельности 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Составлять план действий по решению проблемы (задачи)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Учиться определять цель деятельности на уроке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помощью учителя.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Определять цель учебной деятельности с помощью учителя 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самосто-ятельно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Определять цель учебной деятельности с помощью учителя и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само-стоятельно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искать средства её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осуществле-ния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Основания преемственности ДО и НО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00124"/>
          <a:ext cx="8043890" cy="521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945"/>
                <a:gridCol w="4021945"/>
              </a:tblGrid>
              <a:tr h="730094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Целевые ориентиры Программы 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УУД на конец 1 класса</a:t>
                      </a:r>
                      <a:endParaRPr lang="ru-RU" dirty="0"/>
                    </a:p>
                  </a:txBody>
                  <a:tcPr/>
                </a:tc>
              </a:tr>
              <a:tr h="44848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обладает установкой положительного отношения к  миру, положительно относится к себе и к другим, активно взаимодействует со сверстниками и взрослыми, участвует в совместных играх; способен договариваться, учитывать интересы и чувства других, может  сопереживать неудачам и радоваться успехам других, стараться разрешать конфликты; </a:t>
                      </a:r>
                    </a:p>
                    <a:p>
                      <a:pPr algn="just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kumimoji="0" lang="ru-R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принимать точку зрения другого человека, доказывать свою</a:t>
                      </a:r>
                      <a:endParaRPr kumimoji="0" 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-   устно работать в паре постоянного состава (действие  начала работы, соблюдение очередности высказывания, спокойное высказывание своего мнения, действие по окончании работы)</a:t>
                      </a:r>
                    </a:p>
                    <a:p>
                      <a:pPr algn="just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Основания преемственности ДО и </a:t>
            </a:r>
            <a:r>
              <a:rPr lang="ru-RU" b="1" dirty="0" smtClean="0"/>
              <a:t>НО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714356"/>
          <a:ext cx="8043890" cy="578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945"/>
                <a:gridCol w="4021945"/>
              </a:tblGrid>
              <a:tr h="730094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Целевые ориентиры Программы 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УУД на конец 1 класса</a:t>
                      </a:r>
                      <a:endParaRPr lang="ru-RU" dirty="0"/>
                    </a:p>
                  </a:txBody>
                  <a:tcPr/>
                </a:tc>
              </a:tr>
              <a:tr h="4484863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Достаточно хорошо владеет устной речью, складываются предпосылки грамотности</a:t>
                      </a:r>
                    </a:p>
                    <a:p>
                      <a:pPr algn="just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проявляет любознательность, склонен наблюдать, экспериментировать; задаёт вопросы взрослым и сверстникам, интересуется причинно-следственными связями;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Умеет:</a:t>
                      </a:r>
                    </a:p>
                    <a:p>
                      <a:pPr lvl="0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находить ответы на вопросы,  используя свой жизненный опыт и другие источники информации (учебник, учителя, сверстников)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- оформлять свою мысль в устном высказывании  на уровне одного предложения или небольшого текста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сравнивать предметы, объекты: находить общее и различие под руководством учителя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группировать предметы, объекты на основе существенных признаков при помощи учителя (по заданному учителем признаку).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январь 2015\00364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6190"/>
            <a:ext cx="4173454" cy="2784476"/>
          </a:xfrm>
          <a:prstGeom prst="rect">
            <a:avLst/>
          </a:prstGeom>
          <a:noFill/>
        </p:spPr>
      </p:pic>
      <p:pic>
        <p:nvPicPr>
          <p:cNvPr id="1027" name="Picture 3" descr="F:\январь 2015\ltn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500570"/>
            <a:ext cx="2998002" cy="2034893"/>
          </a:xfrm>
          <a:prstGeom prst="rect">
            <a:avLst/>
          </a:prstGeom>
          <a:noFill/>
        </p:spPr>
      </p:pic>
      <p:pic>
        <p:nvPicPr>
          <p:cNvPr id="1028" name="Picture 4" descr="F:\январь 2015\p9_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357298"/>
            <a:ext cx="3793949" cy="263995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42844" y="142852"/>
            <a:ext cx="8572560" cy="26432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/>
              <a:t> «… Школьное обучение никогда не начинается с пустого места, а всегда опирается на определенную стадию развития, проделанную ребенком ранее».</a:t>
            </a:r>
            <a:endParaRPr lang="ru-RU" dirty="0" smtClean="0"/>
          </a:p>
          <a:p>
            <a:pPr algn="r">
              <a:buNone/>
            </a:pPr>
            <a:endParaRPr lang="ru-RU" i="1" dirty="0" smtClean="0"/>
          </a:p>
          <a:p>
            <a:pPr algn="r">
              <a:buNone/>
            </a:pPr>
            <a:r>
              <a:rPr lang="ru-RU" i="1" dirty="0" smtClean="0"/>
              <a:t>В.А</a:t>
            </a:r>
            <a:r>
              <a:rPr lang="ru-RU" i="1" dirty="0" smtClean="0"/>
              <a:t>. Сухомлинский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01014" cy="4873752"/>
          </a:xfrm>
        </p:spPr>
        <p:txBody>
          <a:bodyPr/>
          <a:lstStyle/>
          <a:p>
            <a:pPr algn="just"/>
            <a:r>
              <a:rPr lang="ru-RU" dirty="0" smtClean="0"/>
              <a:t>Федеральный государственный образовательный стандарт начального общего образования</a:t>
            </a:r>
          </a:p>
          <a:p>
            <a:pPr algn="just"/>
            <a:r>
              <a:rPr lang="ru-RU" dirty="0" smtClean="0"/>
              <a:t>Федеральный государственный стандарт дошкольного образования</a:t>
            </a:r>
          </a:p>
          <a:p>
            <a:pPr algn="just"/>
            <a:r>
              <a:rPr lang="ru-RU" dirty="0" smtClean="0"/>
              <a:t>«Фундаментальное ядро содержания общего образования</a:t>
            </a:r>
            <a:r>
              <a:rPr lang="ru-RU" dirty="0" smtClean="0"/>
              <a:t>»</a:t>
            </a:r>
          </a:p>
          <a:p>
            <a:pPr algn="just"/>
            <a:r>
              <a:rPr lang="en-US" dirty="0" smtClean="0"/>
              <a:t>http://mdou8.ucoz.ru/blog/preemstvennost_v_rabote_detskogo_sada_i_shkoly_s_uchetom_fgt_i_fgos/2013-05-30-32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ФГОС 2 поколения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2879" t="32975" r="51821" b="36576"/>
          <a:stretch>
            <a:fillRect/>
          </a:stretch>
        </p:blipFill>
        <p:spPr bwMode="auto">
          <a:xfrm>
            <a:off x="544904" y="629757"/>
            <a:ext cx="1741080" cy="277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3750" t="23750" r="33750" b="23750"/>
          <a:stretch>
            <a:fillRect/>
          </a:stretch>
        </p:blipFill>
        <p:spPr bwMode="auto">
          <a:xfrm>
            <a:off x="3500430" y="624000"/>
            <a:ext cx="1714512" cy="28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static.my-shop.ru/product/2/183/1823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632203"/>
            <a:ext cx="1928826" cy="27967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35756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 2010 года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342900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с 2011 года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342900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с 2014 года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929066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Структура Стандарта</a:t>
            </a:r>
          </a:p>
          <a:p>
            <a:pPr algn="just"/>
            <a:r>
              <a:rPr lang="ru-RU" sz="2400" dirty="0" smtClean="0"/>
              <a:t>Общие положения. </a:t>
            </a:r>
          </a:p>
          <a:p>
            <a:pPr algn="just"/>
            <a:r>
              <a:rPr lang="ru-RU" sz="2400" dirty="0" smtClean="0"/>
              <a:t>Требования к результатам освоения ООП</a:t>
            </a:r>
          </a:p>
          <a:p>
            <a:pPr algn="just"/>
            <a:r>
              <a:rPr lang="ru-RU" sz="2400" dirty="0" smtClean="0"/>
              <a:t>Требования к структуре ООП</a:t>
            </a:r>
          </a:p>
          <a:p>
            <a:pPr algn="just"/>
            <a:r>
              <a:rPr lang="ru-RU" sz="2400" dirty="0" smtClean="0"/>
              <a:t>Требования к условиям реализации ООП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такое преемственность?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186766" cy="5759596"/>
          </a:xfrm>
        </p:spPr>
        <p:txBody>
          <a:bodyPr/>
          <a:lstStyle/>
          <a:p>
            <a:pPr algn="just"/>
            <a:r>
              <a:rPr lang="ru-RU" dirty="0" smtClean="0"/>
              <a:t>Преемственность это последовательный переход от одной ступени образования к другой, выражающийся </a:t>
            </a:r>
            <a:r>
              <a:rPr lang="ru-RU" u="sng" dirty="0" smtClean="0"/>
              <a:t>в сохранении и постепенном изменении содержания, форм, методов, технологий  и результатов обучения и воспитания.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Desktop\январь 2015\шах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2733992" cy="2170106"/>
          </a:xfrm>
          <a:prstGeom prst="rect">
            <a:avLst/>
          </a:prstGeom>
          <a:noFill/>
        </p:spPr>
      </p:pic>
      <p:pic>
        <p:nvPicPr>
          <p:cNvPr id="37890" name="Picture 2" descr="C:\Users\user\Desktop\январь 2015\шахм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643446"/>
            <a:ext cx="2690805" cy="2018104"/>
          </a:xfrm>
          <a:prstGeom prst="rect">
            <a:avLst/>
          </a:prstGeom>
          <a:noFill/>
        </p:spPr>
      </p:pic>
      <p:pic>
        <p:nvPicPr>
          <p:cNvPr id="37892" name="Picture 4" descr="C:\Users\user\Desktop\январь 2015\чит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3514" y="2714620"/>
            <a:ext cx="3314724" cy="2071702"/>
          </a:xfrm>
          <a:prstGeom prst="rect">
            <a:avLst/>
          </a:prstGeom>
          <a:noFill/>
        </p:spPr>
      </p:pic>
      <p:pic>
        <p:nvPicPr>
          <p:cNvPr id="37891" name="Picture 3" descr="C:\Users\user\Desktop\январь 2015\чи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643446"/>
            <a:ext cx="2905123" cy="2007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428604"/>
            <a:ext cx="8401080" cy="60453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Ведущий документ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 ФГОС –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основная образовательная программа. </a:t>
            </a:r>
            <a:endParaRPr lang="ru-RU" sz="51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51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4000" dirty="0" smtClean="0"/>
              <a:t> Она определяет цели, задачи, планируемые результаты, содержание,  организацию образовательного процесса. Направлена на формирование общей культуры, духовно-нравственное, гражданское, социальное, личностное и интеллектуальное развитие обучающихся. Реализуется образовательным учреждением через урочную и внеурочную деятельность.</a:t>
            </a:r>
            <a:endParaRPr lang="ru-RU" sz="39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46364"/>
            <a:ext cx="1588741" cy="57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Autofit/>
          </a:bodyPr>
          <a:lstStyle/>
          <a:p>
            <a:r>
              <a:rPr lang="ru-RU" sz="3600" b="1" dirty="0"/>
              <a:t>Основные разделы программы: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00108"/>
            <a:ext cx="8186766" cy="5473844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AutoNum type="arabicPeriod"/>
            </a:pPr>
            <a:r>
              <a:rPr lang="ru-RU" sz="2800" b="1" dirty="0"/>
              <a:t>Целевой раздел </a:t>
            </a:r>
            <a:r>
              <a:rPr lang="ru-RU" sz="2800" dirty="0"/>
              <a:t>(пояснительная записка, планируемые результаты, оценка планируемых результатов</a:t>
            </a:r>
            <a:r>
              <a:rPr lang="ru-RU" sz="2800" dirty="0" smtClean="0"/>
              <a:t>)</a:t>
            </a:r>
            <a:endParaRPr lang="ru-RU" sz="2800" dirty="0"/>
          </a:p>
          <a:p>
            <a:pPr marL="571500" indent="-571500" algn="just">
              <a:buFont typeface="Wingdings" pitchFamily="2" charset="2"/>
              <a:buAutoNum type="arabicPeriod"/>
            </a:pPr>
            <a:r>
              <a:rPr lang="ru-RU" sz="2800" b="1" dirty="0"/>
              <a:t>Содержательный раздел </a:t>
            </a:r>
            <a:r>
              <a:rPr lang="ru-RU" sz="2800" b="1" dirty="0" smtClean="0"/>
              <a:t>       </a:t>
            </a:r>
            <a:r>
              <a:rPr lang="ru-RU" sz="2800" dirty="0" smtClean="0"/>
              <a:t>(</a:t>
            </a:r>
            <a:r>
              <a:rPr lang="ru-RU" sz="2800" dirty="0"/>
              <a:t>программы </a:t>
            </a:r>
            <a:r>
              <a:rPr lang="ru-RU" sz="2800" dirty="0" smtClean="0"/>
              <a:t>формирования УУД, духовно-нравственного воспитания </a:t>
            </a:r>
            <a:r>
              <a:rPr lang="ru-RU" sz="2800" dirty="0"/>
              <a:t>и </a:t>
            </a:r>
            <a:r>
              <a:rPr lang="ru-RU" sz="2800" dirty="0" smtClean="0"/>
              <a:t>развития, экологического здоровья</a:t>
            </a:r>
            <a:r>
              <a:rPr lang="ru-RU" sz="2800" dirty="0"/>
              <a:t>, учебных предметов, коррекционной работы и т.д.)</a:t>
            </a:r>
          </a:p>
          <a:p>
            <a:pPr marL="571500" indent="-571500" algn="just">
              <a:buFont typeface="Wingdings" pitchFamily="2" charset="2"/>
              <a:buAutoNum type="arabicPeriod"/>
            </a:pPr>
            <a:r>
              <a:rPr lang="ru-RU" sz="2800" b="1" dirty="0"/>
              <a:t>Организационный раздел</a:t>
            </a:r>
            <a:r>
              <a:rPr lang="ru-RU" sz="2800" dirty="0"/>
              <a:t> (учебный план, материально-технические </a:t>
            </a:r>
            <a:r>
              <a:rPr lang="ru-RU" sz="2800" dirty="0" smtClean="0"/>
              <a:t>и другие условия</a:t>
            </a:r>
            <a:r>
              <a:rPr lang="ru-RU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Преемственность содержания, форм, технологий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00124"/>
          <a:ext cx="8329643" cy="550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/>
                <a:gridCol w="3214710"/>
                <a:gridCol w="3143273"/>
              </a:tblGrid>
              <a:tr h="704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Элемент преемственности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Дошкольная ступень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Начальная ступень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5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сферы: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-социально-коммуникативная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познавательная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речевая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-Художественно-эстетическая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физическая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Предметные области: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филология, математика, естествознание (окружающий мир) технология, искусство, физическая культура;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Направления внеурочной деятельности: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-познавательное,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-духовно-нравственное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 социальное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-спортивно-оздоровительное,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-общекультурное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Преемственность содержания, форм, технологий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00124"/>
          <a:ext cx="8329643" cy="550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/>
                <a:gridCol w="3214710"/>
                <a:gridCol w="3143273"/>
              </a:tblGrid>
              <a:tr h="704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Элемент преемственности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Дошкольная ступень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Начальная ступень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5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Формы работы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совместная деятельность детей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совместная деятельность взрослого и детей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детей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совместная деятельность детей (работа в парах, группах на уроках и во внеурочной деятельности)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совместная деятельность взрослого и детей (фронтальная работа на уроках; совместная проектно-исследовательская работа)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самостоятельная деятельность детей (выполнение самостоятельных заданий на уроках и во внеурочной деятельности);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Преемственность содержания, форм, технологий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00124"/>
          <a:ext cx="8329643" cy="550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60"/>
                <a:gridCol w="3214710"/>
                <a:gridCol w="3143273"/>
              </a:tblGrid>
              <a:tr h="704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Элемент преемственности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Дошкольная ступень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Начальная ступень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5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Методы и технологии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-общение,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-игра,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-познавательно-исследовательская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деятельность,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-конструирование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-обучение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 основе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деятельностного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подхода</a:t>
                      </a: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-игровая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деятельность;                                                        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-проектная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деятельность;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-проблемное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обучение;                      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-обучение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диалоге;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-система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вопросов и заданий технологии оценивания; 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-организация 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рефлексивной деятельности;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-технология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; 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55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63525" y="1357313"/>
            <a:ext cx="7386638" cy="47386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928670"/>
            <a:ext cx="7715304" cy="4929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dirty="0"/>
              <a:t>«Развитие личности в системе образования обеспечивается прежде всего </a:t>
            </a:r>
            <a:r>
              <a:rPr lang="ru-RU" sz="3600" u="sng" dirty="0"/>
              <a:t>через формирование универсальных учебных действий</a:t>
            </a:r>
            <a:r>
              <a:rPr lang="ru-RU" sz="3600" dirty="0"/>
              <a:t>».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2400" i="1" dirty="0"/>
              <a:t>                                                Стандарты второго поколения «Фундаментальное ядро содержания общего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789</Words>
  <PresentationFormat>Экран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Районный семинар  «ФГОС ДО и НОО: преемственность образовательных программ»</vt:lpstr>
      <vt:lpstr>ФГОС 2 поколения</vt:lpstr>
      <vt:lpstr>Что такое преемственность?</vt:lpstr>
      <vt:lpstr>Слайд 4</vt:lpstr>
      <vt:lpstr>Основные разделы программы:</vt:lpstr>
      <vt:lpstr>Преемственность содержания, форм, технологий</vt:lpstr>
      <vt:lpstr>Преемственность содержания, форм, технологий</vt:lpstr>
      <vt:lpstr>Преемственность содержания, форм, технологий</vt:lpstr>
      <vt:lpstr> </vt:lpstr>
      <vt:lpstr>Слайд 10</vt:lpstr>
      <vt:lpstr>Группы УУД</vt:lpstr>
      <vt:lpstr> </vt:lpstr>
      <vt:lpstr>Слайд 13</vt:lpstr>
      <vt:lpstr>Основания преемственности ДО и НО</vt:lpstr>
      <vt:lpstr>Основания преемственности ДО и НО</vt:lpstr>
      <vt:lpstr>Слайд 16</vt:lpstr>
      <vt:lpstr>Используемые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136</cp:revision>
  <dcterms:created xsi:type="dcterms:W3CDTF">2012-10-25T04:36:10Z</dcterms:created>
  <dcterms:modified xsi:type="dcterms:W3CDTF">2015-01-27T20:34:51Z</dcterms:modified>
</cp:coreProperties>
</file>