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5" r:id="rId3"/>
    <p:sldId id="288" r:id="rId4"/>
    <p:sldId id="313" r:id="rId5"/>
    <p:sldId id="263" r:id="rId6"/>
    <p:sldId id="311" r:id="rId7"/>
    <p:sldId id="300" r:id="rId8"/>
    <p:sldId id="303" r:id="rId9"/>
    <p:sldId id="312" r:id="rId10"/>
    <p:sldId id="290" r:id="rId11"/>
    <p:sldId id="314" r:id="rId12"/>
    <p:sldId id="316" r:id="rId13"/>
    <p:sldId id="299" r:id="rId14"/>
    <p:sldId id="282" r:id="rId15"/>
    <p:sldId id="315" r:id="rId16"/>
    <p:sldId id="317" r:id="rId17"/>
    <p:sldId id="305" r:id="rId18"/>
    <p:sldId id="307" r:id="rId19"/>
    <p:sldId id="264" r:id="rId20"/>
    <p:sldId id="310" r:id="rId21"/>
    <p:sldId id="277" r:id="rId22"/>
    <p:sldId id="296" r:id="rId23"/>
    <p:sldId id="298" r:id="rId24"/>
    <p:sldId id="318" r:id="rId25"/>
    <p:sldId id="274" r:id="rId26"/>
    <p:sldId id="289" r:id="rId27"/>
    <p:sldId id="279" r:id="rId28"/>
    <p:sldId id="319" r:id="rId29"/>
    <p:sldId id="269" r:id="rId30"/>
    <p:sldId id="320" r:id="rId31"/>
    <p:sldId id="260" r:id="rId32"/>
    <p:sldId id="32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8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6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5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5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Сложно ли учиться в 5 классе?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Лист1!$A$1:$C$2</c:f>
              <c:multiLvlStrCache>
                <c:ptCount val="3"/>
                <c:lvl>
                  <c:pt idx="0">
                    <c:v>да</c:v>
                  </c:pt>
                  <c:pt idx="1">
                    <c:v>не очень</c:v>
                  </c:pt>
                  <c:pt idx="2">
                    <c:v>нет</c:v>
                  </c:pt>
                </c:lvl>
                <c:lvl>
                  <c:pt idx="0">
                    <c:v>Сложно ли тебе учиться в 5 классе?</c:v>
                  </c:pt>
                </c:lvl>
              </c:multiLvlStrCache>
            </c:multiLvl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3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C-40BD-8B51-C0AD5AA45A84}"/>
            </c:ext>
          </c:extLst>
        </c:ser>
        <c:gapWidth val="219"/>
        <c:overlap val="-27"/>
        <c:axId val="54883840"/>
        <c:axId val="54885376"/>
      </c:barChart>
      <c:catAx>
        <c:axId val="54883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85376"/>
        <c:crosses val="autoZero"/>
        <c:auto val="1"/>
        <c:lblAlgn val="ctr"/>
        <c:lblOffset val="100"/>
      </c:catAx>
      <c:valAx>
        <c:axId val="54885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8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Советы 4- классникам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Лист1!$A$32:$I$33</c:f>
              <c:multiLvlStrCache>
                <c:ptCount val="9"/>
                <c:lvl>
                  <c:pt idx="0">
                    <c:v>умение решать задачи</c:v>
                  </c:pt>
                  <c:pt idx="1">
                    <c:v>знать таблицу умножения</c:v>
                  </c:pt>
                  <c:pt idx="2">
                    <c:v>повторить летом материао нач. школы</c:v>
                  </c:pt>
                  <c:pt idx="3">
                    <c:v>не лениться</c:v>
                  </c:pt>
                  <c:pt idx="4">
                    <c:v>выполнять дз</c:v>
                  </c:pt>
                  <c:pt idx="5">
                    <c:v>слушать учителей</c:v>
                  </c:pt>
                  <c:pt idx="6">
                    <c:v>все делать своевременно</c:v>
                  </c:pt>
                  <c:pt idx="7">
                    <c:v>лучше заучивать материал</c:v>
                  </c:pt>
                  <c:pt idx="8">
                    <c:v>если что-то непонятнол, спрашивать</c:v>
                  </c:pt>
                </c:lvl>
                <c:lvl>
                  <c:pt idx="0">
                    <c:v>Что посоветуете 4-классникам, чтобы им было легче учиться в 5 классе?</c:v>
                  </c:pt>
                </c:lvl>
              </c:multiLvlStrCache>
            </c:multiLvlStrRef>
          </c:cat>
          <c:val>
            <c:numRef>
              <c:f>Лист1!$A$34:$I$34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6A-44EA-AE4E-83C4DDDAD9B5}"/>
            </c:ext>
          </c:extLst>
        </c:ser>
        <c:overlap val="100"/>
        <c:axId val="54913664"/>
        <c:axId val="54989184"/>
      </c:barChart>
      <c:catAx>
        <c:axId val="54913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89184"/>
        <c:crosses val="autoZero"/>
        <c:auto val="1"/>
        <c:lblAlgn val="ctr"/>
        <c:lblOffset val="100"/>
      </c:catAx>
      <c:valAx>
        <c:axId val="549891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31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3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88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15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42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56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2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76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94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8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3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6581-66C7-4C13-B80E-7AB0FBF3A36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4073-CCC5-4FA7-B6C1-BE23CA958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34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5%20&#1082;&#1083;&#1072;&#1089;&#1089;_1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в 5 класс\0020-020-Portfolio-uchaschegos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0663" y="1329621"/>
            <a:ext cx="9023723" cy="53303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11661" y="1615858"/>
            <a:ext cx="3006246" cy="2768251"/>
          </a:xfrm>
          <a:prstGeom prst="rect">
            <a:avLst/>
          </a:prstGeom>
          <a:solidFill>
            <a:srgbClr val="B27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ЛИЦЕЙ</a:t>
            </a:r>
          </a:p>
          <a:p>
            <a:pPr algn="ctr"/>
            <a:r>
              <a:rPr lang="ru-RU" sz="5400" dirty="0" smtClean="0"/>
              <a:t>№265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640910" y="275573"/>
            <a:ext cx="8655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Первый раз… в 5 класс!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87441" y="4634630"/>
            <a:ext cx="2192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проект</a:t>
            </a:r>
          </a:p>
          <a:p>
            <a:r>
              <a:rPr lang="ru-RU" dirty="0" smtClean="0">
                <a:ln>
                  <a:solidFill>
                    <a:schemeClr val="bg1"/>
                  </a:solidFill>
                </a:ln>
              </a:rPr>
              <a:t>учащихся 4 б класса</a:t>
            </a:r>
          </a:p>
          <a:p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2016 год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14" y="2710033"/>
            <a:ext cx="4984128" cy="37992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82600" y="127001"/>
            <a:ext cx="893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Планирование работы над проектом.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879" y="1139868"/>
            <a:ext cx="10790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После обработки вопросов мы приступили к планированию.</a:t>
            </a:r>
          </a:p>
          <a:p>
            <a:pPr algn="just"/>
            <a:r>
              <a:rPr lang="ru-RU" sz="2800" dirty="0" smtClean="0"/>
              <a:t>Какие средства сбора информации мы будем использовать?</a:t>
            </a:r>
          </a:p>
          <a:p>
            <a:pPr algn="just"/>
            <a:r>
              <a:rPr lang="ru-RU" sz="2800" dirty="0" smtClean="0"/>
              <a:t>Какие мероприятия надо запланировать?</a:t>
            </a:r>
            <a:endParaRPr lang="ru-RU" sz="2800" dirty="0"/>
          </a:p>
        </p:txBody>
      </p:sp>
      <p:pic>
        <p:nvPicPr>
          <p:cNvPr id="17409" name="Picture 1" descr="C:\Users\user\Desktop\101___02\проект 4 б\IMG_0065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8817" y="3194137"/>
            <a:ext cx="2383436" cy="267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user\Desktop\101___02\проект 4 б\IMG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5468" y="3051725"/>
            <a:ext cx="4146116" cy="308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82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53443" y="506186"/>
            <a:ext cx="5568043" cy="105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Рабочие группы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517070" y="2065564"/>
            <a:ext cx="2996293" cy="115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аблюдатели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5017" y="3978729"/>
            <a:ext cx="2996293" cy="115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Изучающие учебники 5 класса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64577" y="2620735"/>
            <a:ext cx="2996293" cy="1736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Аналитики – 1</a:t>
            </a:r>
          </a:p>
          <a:p>
            <a:pPr algn="ctr"/>
            <a:r>
              <a:rPr lang="ru-RU" dirty="0" smtClean="0"/>
              <a:t>(сортировка вопросов, «Мозговой штурм»)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53443" y="5138058"/>
            <a:ext cx="2996293" cy="1289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Создатели презентации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897587" y="4220937"/>
            <a:ext cx="2996293" cy="149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Аналитики -2</a:t>
            </a:r>
          </a:p>
          <a:p>
            <a:pPr algn="ctr"/>
            <a:r>
              <a:rPr lang="ru-RU" dirty="0" smtClean="0"/>
              <a:t>(проведение и обработка анкетирования)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499021" y="1559379"/>
            <a:ext cx="3298372" cy="1600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Фотокор-респонденты, художники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143250" y="1649186"/>
            <a:ext cx="816429" cy="522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64186" y="1649186"/>
            <a:ext cx="1090882" cy="392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92686" y="1722664"/>
            <a:ext cx="2416628" cy="2256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290318" y="2854033"/>
            <a:ext cx="3237647" cy="974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276601" y="1649186"/>
            <a:ext cx="1556656" cy="2465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14908" y="1685645"/>
            <a:ext cx="0" cy="734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17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23041"/>
            <a:ext cx="113219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Вопросы для наблюдения во время уроков:</a:t>
            </a:r>
          </a:p>
          <a:p>
            <a:r>
              <a:rPr lang="ru-RU" sz="2800" dirty="0" smtClean="0"/>
              <a:t>1. </a:t>
            </a:r>
            <a:r>
              <a:rPr lang="ru-RU" sz="2400" dirty="0" smtClean="0"/>
              <a:t> Что общего и различного в проведении уроков в 5 и 4 классах?</a:t>
            </a:r>
          </a:p>
          <a:p>
            <a:r>
              <a:rPr lang="ru-RU" sz="2400" dirty="0" smtClean="0"/>
              <a:t>2. Какие умения нужно освоить к 4 классу, чтобы чувствовать себя уверенно на уроке в 5 классе?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5" y="1471268"/>
            <a:ext cx="5796643" cy="51298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8580664" y="5592536"/>
            <a:ext cx="273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Наблюдатели получают последние советы перед посещением уроков.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726" y="74323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Посещение уроков в 5 классах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39" y="3782526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География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01" y="1416635"/>
            <a:ext cx="4475247" cy="33564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3" y="835471"/>
            <a:ext cx="3971482" cy="29786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951474" y="851929"/>
            <a:ext cx="3695700" cy="66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Обществознание</a:t>
            </a:r>
            <a:endParaRPr lang="ru-RU" sz="3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43" y="3112839"/>
            <a:ext cx="4095750" cy="29002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4869301" y="6013095"/>
            <a:ext cx="269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История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110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7" y="2279737"/>
            <a:ext cx="5256509" cy="44385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22" y="136942"/>
            <a:ext cx="6231468" cy="62638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58233" y="136942"/>
            <a:ext cx="489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Уроки технологии  </a:t>
            </a:r>
          </a:p>
          <a:p>
            <a:r>
              <a:rPr lang="ru-RU" sz="4000" dirty="0" smtClean="0"/>
              <a:t>у мальчиков и девочек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45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23041"/>
            <a:ext cx="113219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Выводы: </a:t>
            </a:r>
            <a:endParaRPr lang="ru-RU" sz="2800" b="1" u="sng" dirty="0"/>
          </a:p>
          <a:p>
            <a:r>
              <a:rPr lang="ru-RU" sz="2400" dirty="0"/>
              <a:t>	</a:t>
            </a:r>
            <a:endParaRPr lang="ru-RU" sz="2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3670" y="719666"/>
          <a:ext cx="11210796" cy="563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7727"/>
                <a:gridCol w="3883069"/>
              </a:tblGrid>
              <a:tr h="60009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Общее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Отличие</a:t>
                      </a:r>
                      <a:endParaRPr lang="ru-RU" sz="3200" dirty="0"/>
                    </a:p>
                  </a:txBody>
                  <a:tcPr/>
                </a:tc>
              </a:tr>
              <a:tr h="5030935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истории и географии мы изучаем на окружающем мире.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Некоторые темы обществознания перекликаются с темами ОРКСЭ.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Ребята также работают с учебником, контурными картами, применяют метод «мозгового штурма».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Учителя также требуют соблюдение правил поведения на уроке.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работают и под руководством учителя, и самостоятельно.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Проверяется выполнение домашнего задания.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Ставятся разные отметки: и  «2», и «5».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уроки ведёт не один  учитель, а разные учителя-предметники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Изучается больший объем информации.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Ответственность за учёбу в большей степени лежит на самих учениках!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3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926" y="275575"/>
            <a:ext cx="101085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чём может рассказать расписание уроков учащихся?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4970" y="939817"/>
            <a:ext cx="4321479" cy="576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466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69" y="2085081"/>
            <a:ext cx="6651321" cy="45300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948575"/>
            <a:ext cx="12191999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 И Т Е Р А Т У Р 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175365"/>
            <a:ext cx="11242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Группа учеников изучала учебники 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12191999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 А Т Е М А Т И К 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4565" y="1011242"/>
            <a:ext cx="728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Математика - это язык, </a:t>
            </a:r>
          </a:p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котором написана книга природы.</a:t>
            </a:r>
          </a:p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                               (Г. Галилей)</a:t>
            </a:r>
            <a:endParaRPr lang="ru-RU" sz="2800" dirty="0"/>
          </a:p>
        </p:txBody>
      </p:sp>
      <p:pic>
        <p:nvPicPr>
          <p:cNvPr id="3074" name="Picture 2" descr="http://zhohov.info/docs/mat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2" y="1257300"/>
            <a:ext cx="3397568" cy="474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yp.ru/files/gdz/9518/gdz-1095637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4929" y="2032906"/>
            <a:ext cx="2958274" cy="26676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yp.ru/files/gdz/9518/gdz-109343755.jpg?131178996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52" y="3211626"/>
            <a:ext cx="4237611" cy="32205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s323517.userapi.com/v323517191/2b26/isccvlHQws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61" y="4194308"/>
            <a:ext cx="3046314" cy="24758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4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6486"/>
            <a:ext cx="6616699" cy="58046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30200" y="228600"/>
            <a:ext cx="1149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Экскурсия по кабинетам предметников помогла ответить на ряд вопросов…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258280"/>
            <a:ext cx="5130800" cy="40343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30917" y="5292646"/>
            <a:ext cx="325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Кабинет географии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83971" y="6123215"/>
            <a:ext cx="300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Кабинет биологии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280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8491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Актуальность проекта</a:t>
            </a:r>
          </a:p>
          <a:p>
            <a:pPr algn="ctr"/>
            <a:endParaRPr lang="ru-RU" sz="28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Ребят нашего класса  очень </a:t>
            </a:r>
            <a:r>
              <a:rPr lang="ru-RU" sz="2800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тревожил предстоящий 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переход в старшую школу. Мы </a:t>
            </a:r>
            <a:r>
              <a:rPr lang="ru-RU" sz="2800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захотели узнать 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 том, как учатся нынешние 5-классники, что изменилось по сравнению с начальной школой, с какими сложностями они столкнулись, как этих сложностей избежать нам.</a:t>
            </a:r>
          </a:p>
          <a:p>
            <a:pPr algn="just"/>
            <a:endParaRPr lang="ru-RU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Классный руководитель предложила нам продумать свои действия для получения  ответов на эти вопросы. </a:t>
            </a:r>
          </a:p>
          <a:p>
            <a:pPr algn="just"/>
            <a:endParaRPr lang="ru-RU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Так появился исследовательский, информационно-творческий проект «Первый раз в 5 класс».</a:t>
            </a:r>
            <a:endParaRPr lang="ru-RU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9985" y="5200024"/>
            <a:ext cx="1453242" cy="1601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9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2106385"/>
            <a:ext cx="6052454" cy="45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89" y="197982"/>
            <a:ext cx="6626995" cy="41780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06829" y="1176772"/>
            <a:ext cx="4916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Кабинет  технологии </a:t>
            </a:r>
          </a:p>
          <a:p>
            <a:r>
              <a:rPr lang="ru-RU" sz="2800" dirty="0" smtClean="0"/>
              <a:t> (труд у девочек)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94388" y="4635708"/>
            <a:ext cx="4916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Кабинет  технологии </a:t>
            </a:r>
          </a:p>
          <a:p>
            <a:r>
              <a:rPr lang="ru-RU" sz="2800" dirty="0" smtClean="0"/>
              <a:t> (труд у мальчиков)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703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1266" y="1850557"/>
            <a:ext cx="501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69" y="1354908"/>
            <a:ext cx="6248399" cy="51836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1181100"/>
            <a:ext cx="5481566" cy="54612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06400" y="228601"/>
            <a:ext cx="988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Анкетирование  5-классников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3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80" y="288099"/>
            <a:ext cx="1156221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Анкета:</a:t>
            </a:r>
          </a:p>
          <a:p>
            <a:pPr marL="514350" indent="-514350">
              <a:buAutoNum type="arabicPeriod"/>
            </a:pPr>
            <a:r>
              <a:rPr lang="ru-RU" sz="2800" b="1" u="sng" dirty="0" smtClean="0"/>
              <a:t>Сложно ли тебе учиться в 5 классе?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Да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Не очень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Нет</a:t>
            </a:r>
          </a:p>
          <a:p>
            <a:r>
              <a:rPr lang="ru-RU" sz="2800" b="1" dirty="0" smtClean="0"/>
              <a:t>2.</a:t>
            </a:r>
            <a:r>
              <a:rPr lang="ru-RU" sz="2800" b="1" dirty="0"/>
              <a:t> </a:t>
            </a:r>
            <a:r>
              <a:rPr lang="ru-RU" sz="2800" b="1" u="sng" dirty="0" smtClean="0"/>
              <a:t>В чем сложность? (выбери ответ)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Сложный изучаемый материал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Большой объем д/з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Лень учиться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Плохо усвоил материал нач. школы</a:t>
            </a:r>
            <a:endParaRPr lang="ru-RU" sz="2800" b="1" dirty="0"/>
          </a:p>
          <a:p>
            <a:r>
              <a:rPr lang="ru-RU" sz="2800" b="1" dirty="0" smtClean="0"/>
              <a:t>3.</a:t>
            </a:r>
            <a:r>
              <a:rPr lang="ru-RU" sz="2800" b="1" dirty="0"/>
              <a:t> </a:t>
            </a:r>
            <a:r>
              <a:rPr lang="ru-RU" sz="2800" b="1" u="sng" dirty="0" smtClean="0"/>
              <a:t>Что посоветуете 4-классникам, чтобы им было легче учиться в 5 классе?</a:t>
            </a:r>
            <a:endParaRPr lang="ru-RU" sz="2800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2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7000"/>
            <a:ext cx="909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Обрабатываем анкеты, заполняем таблицы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1034"/>
            <a:ext cx="4914900" cy="47574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450439"/>
            <a:ext cx="6794499" cy="53186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0654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512" y="367169"/>
            <a:ext cx="833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Представляем данные в таблице и диаграмме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96122" y="1215024"/>
          <a:ext cx="6553059" cy="3544866"/>
        </p:xfrm>
        <a:graphic>
          <a:graphicData uri="http://schemas.openxmlformats.org/presentationml/2006/ole">
            <p:oleObj spid="_x0000_s3073" name="Document" r:id="rId3" imgW="9266698" imgH="5759055" progId="Word.Document.12">
              <p:embed/>
            </p:oleObj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999967" y="3444658"/>
          <a:ext cx="5814165" cy="31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1536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3705352"/>
              </p:ext>
            </p:extLst>
          </p:nvPr>
        </p:nvGraphicFramePr>
        <p:xfrm>
          <a:off x="153793" y="180061"/>
          <a:ext cx="11785600" cy="6377891"/>
        </p:xfrm>
        <a:graphic>
          <a:graphicData uri="http://schemas.openxmlformats.org/presentationml/2006/ole">
            <p:oleObj spid="_x0000_s2111" name="Document" r:id="rId3" imgW="9266698" imgH="575905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446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9955709"/>
              </p:ext>
            </p:extLst>
          </p:nvPr>
        </p:nvGraphicFramePr>
        <p:xfrm>
          <a:off x="177800" y="369785"/>
          <a:ext cx="11823700" cy="6259615"/>
        </p:xfrm>
        <a:graphic>
          <a:graphicData uri="http://schemas.openxmlformats.org/presentationml/2006/ole">
            <p:oleObj spid="_x0000_s1088" name="Document" r:id="rId3" imgW="9266698" imgH="486859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837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292099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600" y="292099"/>
            <a:ext cx="1188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Что посоветуете 4-классникам, чтобы им было легче учиться в 5 классе?</a:t>
            </a:r>
          </a:p>
          <a:p>
            <a:pPr algn="ctr"/>
            <a:endParaRPr lang="ru-RU" sz="3600" b="1" u="sng" dirty="0" smtClean="0"/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26717" y="1628385"/>
          <a:ext cx="9845458" cy="503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143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6843" y="450937"/>
            <a:ext cx="20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Выводы: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19814" y="1853852"/>
            <a:ext cx="4409162" cy="2267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Учиться в 5 классе несложно, 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если…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1457" y="914400"/>
            <a:ext cx="2855934" cy="1365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умеешь быстро читать и писать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603338" y="4185781"/>
            <a:ext cx="2855934" cy="1538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хорошо устно считаешь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4647156" y="4747364"/>
            <a:ext cx="3022948" cy="1803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Добросовест-но</a:t>
            </a:r>
            <a:r>
              <a:rPr lang="ru-RU" sz="2400" dirty="0" smtClean="0"/>
              <a:t> выполняешь </a:t>
            </a:r>
            <a:r>
              <a:rPr lang="ru-RU" sz="2400" dirty="0" err="1" smtClean="0"/>
              <a:t>д</a:t>
            </a:r>
            <a:r>
              <a:rPr lang="ru-RU" sz="2400" dirty="0" smtClean="0"/>
              <a:t>/</a:t>
            </a:r>
            <a:r>
              <a:rPr lang="ru-RU" sz="2400" dirty="0" err="1" smtClean="0"/>
              <a:t>з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8411228" y="3425868"/>
            <a:ext cx="2855934" cy="1365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расширяешь свой кругозор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8100165" y="885172"/>
            <a:ext cx="2855934" cy="1365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проявляешь трудолюбие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56351" y="2179529"/>
            <a:ext cx="501040" cy="3883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79079" y="3269293"/>
            <a:ext cx="663880" cy="325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786235" y="4409960"/>
            <a:ext cx="414153" cy="11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068877" y="3757808"/>
            <a:ext cx="776613" cy="526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603299" y="1954062"/>
            <a:ext cx="526091" cy="263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62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1767" y="2010834"/>
            <a:ext cx="4838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5" y="2272444"/>
            <a:ext cx="5491119" cy="4118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4" y="2252143"/>
            <a:ext cx="6043495" cy="4532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573" y="175364"/>
            <a:ext cx="9983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Кто расскажет о жизни 5-классника лучше, чем сам 5-классник?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  <a:hlinkClick r:id="rId4" action="ppaction://hlinkfile"/>
              </a:rPr>
              <a:t>Интервью.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6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23041"/>
            <a:ext cx="113219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 smtClean="0"/>
          </a:p>
          <a:p>
            <a:pPr algn="ctr"/>
            <a:r>
              <a:rPr lang="ru-RU" sz="2800" b="1" u="sng" dirty="0" smtClean="0"/>
              <a:t>Тип проекта: </a:t>
            </a:r>
            <a:endParaRPr lang="ru-RU" sz="2800" b="1" u="sng" dirty="0"/>
          </a:p>
          <a:p>
            <a:r>
              <a:rPr lang="ru-RU" sz="2400" dirty="0" smtClean="0"/>
              <a:t>- исследовательский, информационно-творческий</a:t>
            </a:r>
          </a:p>
          <a:p>
            <a:pPr algn="ctr"/>
            <a:endParaRPr lang="ru-RU" sz="2400" b="1" u="sng" dirty="0" smtClean="0"/>
          </a:p>
          <a:p>
            <a:pPr algn="ctr"/>
            <a:r>
              <a:rPr lang="ru-RU" sz="2800" b="1" u="sng" dirty="0" smtClean="0"/>
              <a:t>Продолжительность проекта:</a:t>
            </a:r>
          </a:p>
          <a:p>
            <a:r>
              <a:rPr lang="ru-RU" sz="2400" dirty="0" smtClean="0"/>
              <a:t>  - январь-март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4 б и 5 б классов</a:t>
            </a:r>
          </a:p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проекта: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Иванова М.В., зам. директора по УВР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Плеханова И.В., классный руководитель 4 б класса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Терентьева Г.С., классный руководитель 5 б класса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572498" y="1198582"/>
            <a:ext cx="3249385" cy="45408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577" name="Picture 1" descr="C:\Users\user\Desktop\в 5 класс\CHAS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57676" y="4846411"/>
            <a:ext cx="3048264" cy="174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05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212" y="434608"/>
            <a:ext cx="703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Слово 5-классникам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0962" name="Picture 2" descr="C:\Users\user\Desktop\101___02\проект 4 б\IMG_0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4373" y="1067843"/>
            <a:ext cx="7436284" cy="557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19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300" y="-7004625"/>
            <a:ext cx="109601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000" y="104845"/>
            <a:ext cx="96647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Заключение</a:t>
            </a:r>
          </a:p>
          <a:p>
            <a:pPr algn="ctr"/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800" b="1" u="sng" dirty="0"/>
              <a:t>В результате работы над проектом </a:t>
            </a:r>
            <a:r>
              <a:rPr lang="ru-RU" sz="2800" b="1" u="sng" dirty="0" smtClean="0"/>
              <a:t>мы узнали: </a:t>
            </a:r>
          </a:p>
          <a:p>
            <a:r>
              <a:rPr lang="ru-RU" sz="2800" dirty="0" smtClean="0"/>
              <a:t> -  Какие новые предметы появятся в 5 классе;</a:t>
            </a:r>
          </a:p>
          <a:p>
            <a:r>
              <a:rPr lang="ru-RU" sz="2800" dirty="0" smtClean="0"/>
              <a:t> - Что нужно знать 4-ку, чтобы хорошо учиться в 5 классе;</a:t>
            </a:r>
          </a:p>
          <a:p>
            <a:r>
              <a:rPr lang="ru-RU" sz="2800" dirty="0"/>
              <a:t>-</a:t>
            </a:r>
            <a:r>
              <a:rPr lang="ru-RU" sz="2800" dirty="0" smtClean="0"/>
              <a:t> Чем отличается жизнь 5-классника от жизни 4-классника</a:t>
            </a:r>
          </a:p>
          <a:p>
            <a:endParaRPr lang="ru-RU" sz="2800" dirty="0" smtClean="0"/>
          </a:p>
          <a:p>
            <a:r>
              <a:rPr lang="ru-RU" sz="2800" b="1" u="sng" dirty="0" smtClean="0"/>
              <a:t>Мы научились:</a:t>
            </a:r>
            <a:endParaRPr lang="ru-RU" sz="2800" b="1" u="sng" dirty="0"/>
          </a:p>
          <a:p>
            <a:pPr marL="342900" indent="-342900">
              <a:buFontTx/>
              <a:buChar char="-"/>
            </a:pPr>
            <a:r>
              <a:rPr lang="ru-RU" sz="2800" dirty="0" smtClean="0"/>
              <a:t>Проводить анкетирование;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Брать интервью;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Делать </a:t>
            </a:r>
            <a:r>
              <a:rPr lang="ru-RU" sz="2800" dirty="0" smtClean="0"/>
              <a:t>презентации;</a:t>
            </a: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800" dirty="0"/>
              <a:t>Работать в команде, распределять обязанности;</a:t>
            </a:r>
          </a:p>
          <a:p>
            <a:pPr marL="342900" indent="-342900">
              <a:buFontTx/>
              <a:buChar char="-"/>
            </a:pPr>
            <a:endParaRPr lang="ru-RU" sz="2800" dirty="0"/>
          </a:p>
          <a:p>
            <a:r>
              <a:rPr lang="ru-RU" sz="2800" u="sng" dirty="0"/>
              <a:t>Работа над этим проектом была интересна всем участникам! </a:t>
            </a:r>
          </a:p>
          <a:p>
            <a:r>
              <a:rPr lang="ru-RU" u="sng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1750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604" y="465812"/>
            <a:ext cx="528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Основной вывод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348" y="1578278"/>
            <a:ext cx="10333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Жизнь 5-классника не так уж сильно отличается </a:t>
            </a:r>
          </a:p>
          <a:p>
            <a:pPr algn="just"/>
            <a:r>
              <a:rPr lang="ru-RU" sz="3600" dirty="0" smtClean="0"/>
              <a:t>от жизни 4- </a:t>
            </a:r>
            <a:r>
              <a:rPr lang="ru-RU" sz="3600" dirty="0" err="1" smtClean="0"/>
              <a:t>классника</a:t>
            </a:r>
            <a:r>
              <a:rPr lang="ru-RU" sz="3600" dirty="0" smtClean="0"/>
              <a:t>!</a:t>
            </a:r>
          </a:p>
          <a:p>
            <a:pPr algn="just"/>
            <a:r>
              <a:rPr lang="ru-RU" sz="3600" dirty="0" smtClean="0"/>
              <a:t>Учителя помогут нам привыкнуть к новым условиям,  справиться с трудностями.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Но и нам самим нужно приложить усилия!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5030" y="4332363"/>
            <a:ext cx="2076194" cy="2287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0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23041"/>
            <a:ext cx="1132193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Цель проекта: </a:t>
            </a:r>
            <a:endParaRPr lang="ru-RU" sz="2800" b="1" u="sng" dirty="0"/>
          </a:p>
          <a:p>
            <a:r>
              <a:rPr lang="ru-RU" sz="2400" dirty="0"/>
              <a:t>	</a:t>
            </a:r>
            <a:r>
              <a:rPr lang="ru-RU" sz="2400" dirty="0" smtClean="0"/>
              <a:t>- исследование отличия образовательного процесса в начальной школе и 5 классе для снятия эмоциональной напряжённости младших школьников</a:t>
            </a:r>
          </a:p>
          <a:p>
            <a:pPr algn="ctr"/>
            <a:r>
              <a:rPr lang="ru-RU" sz="3600" b="1" dirty="0" smtClean="0"/>
              <a:t>     </a:t>
            </a:r>
            <a:r>
              <a:rPr lang="ru-RU" sz="2400" b="1" u="sng" dirty="0" smtClean="0"/>
              <a:t>Способы исследования: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выявление конкретных вопросов, которые волнуют 4-классников по данной теме – анонимный опрос;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- интервьюирование и  анкетирование 5-классников;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анализ анкет;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- наблюдение на переменах и во время уроков;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изучение учебников 5-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классников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- посещение экскурсии по школе</a:t>
            </a:r>
          </a:p>
          <a:p>
            <a:pPr algn="ctr"/>
            <a:r>
              <a:rPr lang="ru-RU" sz="2400" b="1" u="sng" dirty="0" smtClean="0"/>
              <a:t>Продукт проекта: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м/м презентация, рассказывающая об образовательном процессе в 5 классе;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памятка для учащихся 4 классов</a:t>
            </a:r>
          </a:p>
          <a:p>
            <a:pPr algn="ctr"/>
            <a:r>
              <a:rPr lang="ru-RU" sz="2400" b="1" u="sng" dirty="0"/>
              <a:t>Форма представления продукта и подведение итогов: </a:t>
            </a:r>
          </a:p>
          <a:p>
            <a:endParaRPr lang="ru-RU" sz="1600" dirty="0"/>
          </a:p>
          <a:p>
            <a:r>
              <a:rPr lang="ru-RU" sz="2400" dirty="0" smtClean="0"/>
              <a:t>- </a:t>
            </a:r>
            <a:r>
              <a:rPr lang="ru-RU" sz="2400" dirty="0"/>
              <a:t>круглый стол учащихся 4 и 5 </a:t>
            </a:r>
            <a:r>
              <a:rPr lang="ru-RU" sz="2400" dirty="0" smtClean="0"/>
              <a:t>классов</a:t>
            </a:r>
          </a:p>
        </p:txBody>
      </p:sp>
    </p:spTree>
    <p:extLst>
      <p:ext uri="{BB962C8B-B14F-4D97-AF65-F5344CB8AC3E}">
        <p14:creationId xmlns="" xmlns:p14="http://schemas.microsoft.com/office/powerpoint/2010/main" val="876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1832" y="0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1067951"/>
            <a:ext cx="8064499" cy="56348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07664"/>
            <a:ext cx="3848099" cy="31324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351867" y="360065"/>
            <a:ext cx="707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Так стартовал наш проект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00" y="3340100"/>
            <a:ext cx="328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Предлагаем ученикам 4-х классов анонимно задать вопросы </a:t>
            </a:r>
          </a:p>
          <a:p>
            <a:pPr algn="just"/>
            <a:r>
              <a:rPr lang="ru-RU" sz="2800" dirty="0" smtClean="0"/>
              <a:t>о 5 классе.</a:t>
            </a:r>
          </a:p>
          <a:p>
            <a:pPr algn="just"/>
            <a:r>
              <a:rPr lang="ru-RU" sz="2800" dirty="0" smtClean="0"/>
              <a:t>-Что хотели бы узнать?</a:t>
            </a:r>
          </a:p>
          <a:p>
            <a:pPr algn="just"/>
            <a:r>
              <a:rPr lang="ru-RU" sz="2800" dirty="0" smtClean="0"/>
              <a:t>-Что тревожит?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214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1918" y="1584543"/>
            <a:ext cx="7018749" cy="527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2311" y="791923"/>
            <a:ext cx="5633929" cy="422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27342" y="576197"/>
            <a:ext cx="663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Целую неделю ученики 4-х классов заполняли копилки вопросами.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0781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7850" y="205113"/>
            <a:ext cx="1032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Обрабатываем вопросы 4-классников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9" y="1966586"/>
            <a:ext cx="5561555" cy="4597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25853" y="1966588"/>
            <a:ext cx="5373666" cy="459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410" y="776614"/>
            <a:ext cx="10826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Группа аналитиков-1 4 «Б» класса вскрывает копилки, анализирует вопросы, выбирает самые популярные и самые интересные.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301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90" y="1352811"/>
            <a:ext cx="5603310" cy="4709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7" y="2008861"/>
            <a:ext cx="5490575" cy="3552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719" y="413360"/>
            <a:ext cx="102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Учителя помогают правильно распределить вопросы.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07" y="5561556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 очень сложная и кропотливая работа!!!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922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499" y="638827"/>
            <a:ext cx="101085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Основные вопросы, которые задали 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4-классники:</a:t>
            </a:r>
          </a:p>
          <a:p>
            <a:endParaRPr lang="ru-RU" sz="2800" dirty="0" smtClean="0"/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Трудно ли учиться в 5 классе?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Какие новые предметы появятся?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Нужно ли носит форму?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Что будем изучать по литературе, математике и </a:t>
            </a:r>
            <a:r>
              <a:rPr lang="ru-RU" sz="3200" dirty="0" err="1" smtClean="0"/>
              <a:t>т.д</a:t>
            </a:r>
            <a:r>
              <a:rPr lang="ru-RU" sz="3200" dirty="0" smtClean="0"/>
              <a:t>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Как проводятся праздники в 5 классе?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Можно ли пользоваться замазкой?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Как к 5-классникам относятся старшеклассники?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/>
              <a:t>Каков объем д/з в 5 классе?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58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808</Words>
  <Application>Microsoft Office PowerPoint</Application>
  <PresentationFormat>Произвольный</PresentationFormat>
  <Paragraphs>171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Алина</dc:creator>
  <cp:lastModifiedBy>user</cp:lastModifiedBy>
  <cp:revision>320</cp:revision>
  <dcterms:created xsi:type="dcterms:W3CDTF">2015-03-22T07:09:59Z</dcterms:created>
  <dcterms:modified xsi:type="dcterms:W3CDTF">2016-04-03T05:57:53Z</dcterms:modified>
</cp:coreProperties>
</file>