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74" r:id="rId3"/>
    <p:sldId id="288" r:id="rId4"/>
    <p:sldId id="287" r:id="rId5"/>
    <p:sldId id="289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A771D9D-74A0-4B92-90A3-CA42DF2588A6}">
          <p14:sldIdLst>
            <p14:sldId id="266"/>
            <p14:sldId id="274"/>
            <p14:sldId id="273"/>
            <p14:sldId id="272"/>
            <p14:sldId id="267"/>
            <p14:sldId id="269"/>
            <p14:sldId id="275"/>
            <p14:sldId id="268"/>
            <p14:sldId id="276"/>
          </p14:sldIdLst>
        </p14:section>
        <p14:section name="Раздел без заголовка" id="{139D2924-F915-4C1A-8FF0-B7697B9958EE}">
          <p14:sldIdLst>
            <p14:sldId id="277"/>
            <p14:sldId id="284"/>
            <p14:sldId id="285"/>
            <p14:sldId id="286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C54B4-E925-4115-A124-10BD848E1A5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39EF9-CC9F-4C7F-A4BE-A15F7314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91A5-AEB3-42DD-BCCF-8B17C4D91C6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24557-C3B6-47E2-8531-0B7453C8E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08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3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62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36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7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75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29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53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09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2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3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1F59-0A84-4BE3-89A6-650CF51E51C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74C2-5138-48E6-B41D-366EF5540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0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-20696" y="-99392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2276872"/>
            <a:ext cx="8820980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	</a:t>
            </a:r>
            <a:r>
              <a:rPr lang="ru-RU" sz="4000" dirty="0" smtClean="0">
                <a:solidFill>
                  <a:prstClr val="black"/>
                </a:solidFill>
              </a:rPr>
              <a:t>История охтинских школ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994" y="465313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Работа подготовлена 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чениками 4 В класса</a:t>
            </a:r>
          </a:p>
          <a:p>
            <a:pPr algn="r"/>
            <a:r>
              <a:rPr lang="ru-RU" dirty="0"/>
              <a:t>л</a:t>
            </a:r>
            <a:r>
              <a:rPr lang="ru-RU" dirty="0" smtClean="0"/>
              <a:t>ицея №265</a:t>
            </a:r>
          </a:p>
          <a:p>
            <a:pPr algn="r"/>
            <a:r>
              <a:rPr lang="ru-RU" dirty="0" err="1" smtClean="0"/>
              <a:t>Шишуновым</a:t>
            </a:r>
            <a:r>
              <a:rPr lang="ru-RU" dirty="0" smtClean="0"/>
              <a:t> Александром</a:t>
            </a:r>
          </a:p>
          <a:p>
            <a:pPr algn="r"/>
            <a:r>
              <a:rPr lang="ru-RU" dirty="0" smtClean="0"/>
              <a:t>Платоновой Элеонорой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29691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2968" cy="916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История охтинских школ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42976" y="1643050"/>
            <a:ext cx="7517464" cy="30003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		</a:t>
            </a:r>
            <a:r>
              <a:rPr lang="ru-RU" sz="2800" dirty="0" smtClean="0">
                <a:solidFill>
                  <a:prstClr val="black"/>
                </a:solidFill>
              </a:rPr>
              <a:t>План доклада</a:t>
            </a: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Самая ранняя школа на </a:t>
            </a:r>
            <a:r>
              <a:rPr lang="ru-RU" sz="2800" dirty="0" err="1" smtClean="0">
                <a:solidFill>
                  <a:prstClr val="black"/>
                </a:solidFill>
              </a:rPr>
              <a:t>Охте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Церковно-приходские школы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Начальные городские училища</a:t>
            </a:r>
            <a:endParaRPr lang="ru-RU" sz="2800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Охтинское механико-техническое училище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Гимназия Лидии Ивановны Нехорошевой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16" y="5072074"/>
            <a:ext cx="8712968" cy="16692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нашем  районе сейчас дети учатся во  многих школах, лицеях, гимназий.  Нам стало интересно  какие школы были  на территории Красногвардейского района раньше, как они были устроены, чему и как в них обучали.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29691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712968" cy="714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История охтинских школ. </a:t>
            </a:r>
            <a:r>
              <a:rPr lang="ru-RU" sz="2800" dirty="0" smtClean="0">
                <a:solidFill>
                  <a:schemeClr val="tx1"/>
                </a:solidFill>
              </a:rPr>
              <a:t>Школа в </a:t>
            </a:r>
            <a:r>
              <a:rPr lang="ru-RU" sz="2800" dirty="0" err="1" smtClean="0">
                <a:solidFill>
                  <a:schemeClr val="tx1"/>
                </a:solidFill>
              </a:rPr>
              <a:t>Ниене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16" y="5929330"/>
            <a:ext cx="8712968" cy="8120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Самая ранняя школа на </a:t>
            </a:r>
            <a:r>
              <a:rPr lang="ru-RU" dirty="0" err="1" smtClean="0">
                <a:solidFill>
                  <a:schemeClr val="tx1"/>
                </a:solidFill>
              </a:rPr>
              <a:t>Охте</a:t>
            </a:r>
            <a:r>
              <a:rPr lang="ru-RU" dirty="0" smtClean="0">
                <a:solidFill>
                  <a:schemeClr val="tx1"/>
                </a:solidFill>
              </a:rPr>
              <a:t> – школа в шведском городе </a:t>
            </a:r>
            <a:r>
              <a:rPr lang="ru-RU" dirty="0" err="1" smtClean="0">
                <a:solidFill>
                  <a:schemeClr val="tx1"/>
                </a:solidFill>
              </a:rPr>
              <a:t>Ниен</a:t>
            </a:r>
            <a:r>
              <a:rPr lang="ru-RU" dirty="0" smtClean="0">
                <a:solidFill>
                  <a:schemeClr val="tx1"/>
                </a:solidFill>
              </a:rPr>
              <a:t> появилась в середине 17 века, еще до основания Санкт-Петербурга.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Город Ниен и начало дороги на Нарву. 1688 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857752" y="1142984"/>
            <a:ext cx="4071966" cy="4572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На левом берегу речки Чернавки, недалеко от </a:t>
            </a:r>
            <a:r>
              <a:rPr lang="ru-RU" sz="1600" dirty="0" err="1" smtClean="0">
                <a:solidFill>
                  <a:schemeClr val="tx1"/>
                </a:solidFill>
              </a:rPr>
              <a:t>Охты</a:t>
            </a:r>
            <a:r>
              <a:rPr lang="ru-RU" sz="1600" dirty="0" smtClean="0">
                <a:solidFill>
                  <a:schemeClr val="tx1"/>
                </a:solidFill>
              </a:rPr>
              <a:t>, располагалась шведская лютеранская церковь (примерно где сейчас находится  Красногвардейской площади). Она была кафедральным собором города; при церкви была школа, в которой занимались дети горожан. Здесь были и русские ученики из русского села Спасское.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Обучение было платным. Экзамены проводились ежегодно по окончании учебного года. Уроки проводились по расписанию, количество учеников с каждым годом увеличивалось.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Известно, что 1687 г. в школе </a:t>
            </a:r>
            <a:r>
              <a:rPr lang="ru-RU" sz="1600" dirty="0" err="1" smtClean="0">
                <a:solidFill>
                  <a:schemeClr val="tx1"/>
                </a:solidFill>
              </a:rPr>
              <a:t>Ниена</a:t>
            </a:r>
            <a:r>
              <a:rPr lang="ru-RU" sz="1600" dirty="0" smtClean="0">
                <a:solidFill>
                  <a:schemeClr val="tx1"/>
                </a:solidFill>
              </a:rPr>
              <a:t> училось 116 детей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29691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712968" cy="714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Церковно - приходские школы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16" y="5643578"/>
            <a:ext cx="8712968" cy="10977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Сохранилось здание </a:t>
            </a:r>
            <a:r>
              <a:rPr lang="ru-RU" dirty="0" err="1" smtClean="0">
                <a:solidFill>
                  <a:schemeClr val="tx1"/>
                </a:solidFill>
              </a:rPr>
              <a:t>троицкой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одноклассной</a:t>
            </a:r>
            <a:r>
              <a:rPr lang="ru-RU" dirty="0" smtClean="0">
                <a:solidFill>
                  <a:schemeClr val="tx1"/>
                </a:solidFill>
              </a:rPr>
              <a:t> школы     - это  Дом на </a:t>
            </a:r>
            <a:r>
              <a:rPr lang="ru-RU" dirty="0" smtClean="0">
                <a:solidFill>
                  <a:schemeClr val="tx1"/>
                </a:solidFill>
              </a:rPr>
              <a:t>Мариинской 23 (сейчас Республиканская улица,23), </a:t>
            </a:r>
            <a:r>
              <a:rPr lang="ru-RU" dirty="0" smtClean="0">
                <a:solidFill>
                  <a:schemeClr val="tx1"/>
                </a:solidFill>
              </a:rPr>
              <a:t>где существовал Сиротский приют, содержавшийся на личные средства Почетных граждан Василия и Марфы Михалевых Михалевых.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1142984"/>
            <a:ext cx="3500462" cy="43577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Церковно-приходские школы давали детям и богословское,  и самое первое общее образование.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Обучали  там письму, чтению, арифметике, истории и церковному пению.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Система государственного образования на </a:t>
            </a:r>
            <a:r>
              <a:rPr lang="ru-RU" sz="1400" dirty="0" err="1" smtClean="0">
                <a:solidFill>
                  <a:schemeClr val="tx1"/>
                </a:solidFill>
              </a:rPr>
              <a:t>Охте</a:t>
            </a:r>
            <a:r>
              <a:rPr lang="ru-RU" sz="1400" dirty="0" smtClean="0">
                <a:solidFill>
                  <a:schemeClr val="tx1"/>
                </a:solidFill>
              </a:rPr>
              <a:t> начала складываться в первой трети 19 века после включения  ее в 1828 году в состав Санкт- Петербурга. Первое учебное заведение </a:t>
            </a:r>
            <a:r>
              <a:rPr lang="ru-RU" sz="1400" dirty="0" err="1" smtClean="0">
                <a:solidFill>
                  <a:schemeClr val="tx1"/>
                </a:solidFill>
              </a:rPr>
              <a:t>Охты</a:t>
            </a:r>
            <a:r>
              <a:rPr lang="ru-RU" sz="1400" dirty="0" smtClean="0">
                <a:solidFill>
                  <a:schemeClr val="tx1"/>
                </a:solidFill>
              </a:rPr>
              <a:t> - Охтинское приходское училище появилось в 1829 году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Охтинские церковно-приходские школы содержались на средства </a:t>
            </a:r>
            <a:r>
              <a:rPr lang="ru-RU" sz="1400" dirty="0" err="1" smtClean="0">
                <a:solidFill>
                  <a:schemeClr val="tx1"/>
                </a:solidFill>
              </a:rPr>
              <a:t>Большеохтинского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</a:rPr>
              <a:t>Малоохтинского</a:t>
            </a:r>
            <a:r>
              <a:rPr lang="ru-RU" sz="1400" dirty="0" smtClean="0">
                <a:solidFill>
                  <a:schemeClr val="tx1"/>
                </a:solidFill>
              </a:rPr>
              <a:t> благотворительных обществ, Охтинского братства Пресвятой Богородицы, частных лиц.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C:\Users\Лариса\Documents\ДОКЛАД_ШКОЛЫ_ОХТЫ\Здание_бывшего_Сиротского_приюта_Охтинского_братства._Июнь_2016_го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071547"/>
            <a:ext cx="48577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1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712968" cy="714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Начальные городские училища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3286124"/>
            <a:ext cx="3927888" cy="18573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курс начального обучения включались предметы: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1) Закон Божий,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2) чтение книг гражданской и церковной печати,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3) письмо,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4) первые четыре действия арифметики,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5) пение, рисование.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s017.radikal.ru/i400/1201/2b/d3cf1624f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ариса\Documents\ДОКЛАД_ШКОЛЫ_ОХТЫ\малоохтенский 51_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000109"/>
            <a:ext cx="464347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5516" y="5072074"/>
            <a:ext cx="8712968" cy="16692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В 1893-1895 годах на </a:t>
            </a:r>
            <a:r>
              <a:rPr lang="ru-RU" sz="1600" dirty="0" err="1" smtClean="0">
                <a:solidFill>
                  <a:schemeClr val="tx1"/>
                </a:solidFill>
              </a:rPr>
              <a:t>Малоохтинском</a:t>
            </a:r>
            <a:r>
              <a:rPr lang="ru-RU" sz="1600" dirty="0" smtClean="0">
                <a:solidFill>
                  <a:schemeClr val="tx1"/>
                </a:solidFill>
              </a:rPr>
              <a:t> проспекте  на благотворительные средства действительного статского советника Петрова  было выстроено каменное двухэтажное здание (дом 51).  В нём разместились два начальных городских училища и лечебница для приходящих. На боковом фасаде здания до настоящего времени видны остатки сохранившейся мозаичной надписи «Городская лечебница для приходящих».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2968" cy="714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Охтинское механико-техническое училище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1142984"/>
            <a:ext cx="3785012" cy="40005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1877 году петербургский градоначальник </a:t>
            </a:r>
            <a:r>
              <a:rPr lang="ru-RU" sz="1400" dirty="0" err="1" smtClean="0">
                <a:solidFill>
                  <a:schemeClr val="tx1"/>
                </a:solidFill>
              </a:rPr>
              <a:t>Трепов</a:t>
            </a:r>
            <a:r>
              <a:rPr lang="ru-RU" sz="1400" dirty="0" smtClean="0">
                <a:solidFill>
                  <a:schemeClr val="tx1"/>
                </a:solidFill>
              </a:rPr>
              <a:t> учредил на принадлежавшей ему земле Охтинскую ремесленную школу, позднее - двухклассное училище.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Училище располагалось в двух деревянных домах на берегу реки </a:t>
            </a:r>
            <a:r>
              <a:rPr lang="ru-RU" sz="1400" dirty="0" err="1" smtClean="0">
                <a:solidFill>
                  <a:schemeClr val="tx1"/>
                </a:solidFill>
              </a:rPr>
              <a:t>Оккервиль</a:t>
            </a:r>
            <a:r>
              <a:rPr lang="ru-RU" sz="1400" dirty="0" smtClean="0">
                <a:solidFill>
                  <a:schemeClr val="tx1"/>
                </a:solidFill>
              </a:rPr>
              <a:t>  напротив Уткиной дачи.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Было оно двухклассным. Учились здесь сапожному, портняжному, токарному, столярному, резному, слесарному, кузнечному ремеслам мальчики, начиная с 12 лет.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Выпускались они с правами подмастерьев и поступали на заводы Петербурга.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516" y="5072074"/>
            <a:ext cx="8712968" cy="16692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 1897 году его преобразовали в Охтинское механико-техническое училище. , где готовили техников,  чертежников, а также квалифицированных рабочих для промышленных предприятий.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 нем учились уже 4 года, причем последний год, четвертый был практический.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Сохранилось двухэтажное здание построенное в 1900 году для училища по проекту архитектора </a:t>
            </a:r>
            <a:r>
              <a:rPr lang="ru-RU" sz="1600" dirty="0" err="1" smtClean="0">
                <a:solidFill>
                  <a:schemeClr val="tx1"/>
                </a:solidFill>
              </a:rPr>
              <a:t>Цейдлера</a:t>
            </a:r>
            <a:r>
              <a:rPr lang="ru-RU" sz="1600" dirty="0" smtClean="0">
                <a:solidFill>
                  <a:schemeClr val="tx1"/>
                </a:solidFill>
              </a:rPr>
              <a:t> по адресу Республиканская улица дом.39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http://p2.citywalls.ru/photo_229-235494.jpg?mt=14553840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1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2968" cy="714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Гимназия Лидии Ивановны Нехорошевой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1142984"/>
            <a:ext cx="3785012" cy="40005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Первое в этом районе среднее учебное заведение - частная женская гимназия - было открыто под начальством  Лидии Ивановны Нехорошевой. 2 сентября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1906года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Первоначально гимназия находилась на Гусевой улице 19, потом - на </a:t>
            </a:r>
            <a:r>
              <a:rPr lang="ru-RU" sz="1400" dirty="0" err="1" smtClean="0">
                <a:solidFill>
                  <a:schemeClr val="tx1"/>
                </a:solidFill>
              </a:rPr>
              <a:t>Большеохтинском</a:t>
            </a:r>
            <a:r>
              <a:rPr lang="ru-RU" sz="1400" dirty="0" smtClean="0">
                <a:solidFill>
                  <a:schemeClr val="tx1"/>
                </a:solidFill>
              </a:rPr>
              <a:t>  проспекте 81 и на </a:t>
            </a:r>
            <a:r>
              <a:rPr lang="ru-RU" sz="1400" dirty="0" err="1" smtClean="0">
                <a:solidFill>
                  <a:schemeClr val="tx1"/>
                </a:solidFill>
              </a:rPr>
              <a:t>Большеохтинском</a:t>
            </a:r>
            <a:r>
              <a:rPr lang="ru-RU" sz="1400" dirty="0" smtClean="0">
                <a:solidFill>
                  <a:schemeClr val="tx1"/>
                </a:solidFill>
              </a:rPr>
              <a:t> дом 6.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Третий адрес школы - здание построенное на средства купцов Елисеевых, в нем сейчас находится гидрометеорологический университет (проспект Металлистов д.3)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516" y="5072074"/>
            <a:ext cx="8712968" cy="16692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 1906 году были открыты подготовительный, первый и второй  классы, набрано 37 учениц.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Для поступления в подготовительный класс нужно было иметь первоначальные навыки в счете, чтении и письме. В гимназии преподавались Закон Божий, русский язык, география, немецкий и французский языки, математика,  естествознание, чистописание, лепка, рисование,  </a:t>
            </a:r>
            <a:r>
              <a:rPr lang="ru-RU" sz="1600" dirty="0" err="1" smtClean="0">
                <a:solidFill>
                  <a:schemeClr val="tx1"/>
                </a:solidFill>
              </a:rPr>
              <a:t>укоделие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гимнастика, пение, танцы.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Лариса\Documents\ДОКЛАД_ШКОЛЫ_ОХТЫ\металлистов 3 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8577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1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20391"/>
          <a:stretch/>
        </p:blipFill>
        <p:spPr bwMode="auto">
          <a:xfrm>
            <a:off x="142844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2844" y="642918"/>
            <a:ext cx="8820980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	</a:t>
            </a:r>
            <a:r>
              <a:rPr lang="ru-RU" sz="4000" dirty="0" smtClean="0">
                <a:solidFill>
                  <a:prstClr val="black"/>
                </a:solidFill>
              </a:rPr>
              <a:t>История охтинских школ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929066"/>
            <a:ext cx="8463790" cy="10155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	</a:t>
            </a:r>
            <a:r>
              <a:rPr lang="ru-RU" sz="4000" dirty="0" smtClean="0">
                <a:solidFill>
                  <a:prstClr val="black"/>
                </a:solidFill>
              </a:rPr>
              <a:t>Спасибо за внимание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519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Лариса</dc:creator>
  <cp:lastModifiedBy>Лариса</cp:lastModifiedBy>
  <cp:revision>37</cp:revision>
  <dcterms:created xsi:type="dcterms:W3CDTF">2017-10-10T16:30:54Z</dcterms:created>
  <dcterms:modified xsi:type="dcterms:W3CDTF">2018-02-28T07:40:56Z</dcterms:modified>
</cp:coreProperties>
</file>