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9" r:id="rId4"/>
    <p:sldId id="270" r:id="rId5"/>
    <p:sldId id="272" r:id="rId6"/>
    <p:sldId id="280" r:id="rId7"/>
    <p:sldId id="281" r:id="rId8"/>
    <p:sldId id="259" r:id="rId9"/>
    <p:sldId id="277" r:id="rId10"/>
    <p:sldId id="266" r:id="rId11"/>
    <p:sldId id="268" r:id="rId12"/>
    <p:sldId id="267" r:id="rId13"/>
    <p:sldId id="278" r:id="rId14"/>
    <p:sldId id="260" r:id="rId15"/>
    <p:sldId id="265" r:id="rId16"/>
    <p:sldId id="279" r:id="rId17"/>
    <p:sldId id="25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8662-EC1D-412C-BE40-F57C2EB97AB1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F4BD-FE7F-4054-800E-7FEADA1B2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73;&#1083;&#1072;&#1096;&#1085;&#1080;&#1082;&#1086;&#1074;%20&#1087;&#1072;&#1084;&#1103;&#1090;&#1085;&#1080;&#1082;%20&#1075;&#1088;&#1086;&#1090;&#1091;.pptx" TargetMode="External"/><Relationship Id="rId13" Type="http://schemas.openxmlformats.org/officeDocument/2006/relationships/hyperlink" Target="&#1083;&#1091;&#1085;&#1085;&#1086;&#1074;%20&#1073;&#1102;&#1089;&#1090;%20&#1087;&#1077;&#1090;&#1088;&#1091;%20&#1074;&#1077;&#1083;&#1080;&#1082;&#1086;&#1084;&#1091;.pptx" TargetMode="External"/><Relationship Id="rId18" Type="http://schemas.openxmlformats.org/officeDocument/2006/relationships/hyperlink" Target="&#1072;&#1085;&#1076;&#1088;&#1077;&#1077;&#1085;&#1082;&#1086;%20&#1102;&#1075;&#1072;&#1081;%20&#1094;&#1074;&#1077;&#1090;&#1086;&#1082;%20&#1078;&#1080;&#1079;&#1085;&#1080;.pptx" TargetMode="External"/><Relationship Id="rId26" Type="http://schemas.openxmlformats.org/officeDocument/2006/relationships/hyperlink" Target="&#1041;&#1083;&#1072;&#1096;&#1085;&#1080;&#1082;&#1086;&#1074;%20&#1055;&#1072;&#1088;&#1082;%20&#1052;&#1072;&#1083;&#1080;&#1085;&#1086;&#1074;&#1082;&#1072;.pptx" TargetMode="External"/><Relationship Id="rId39" Type="http://schemas.openxmlformats.org/officeDocument/2006/relationships/hyperlink" Target="&#1055;&#1088;&#1077;&#1079;&#1077;&#1085;&#1090;&#1072;&#1094;&#1080;&#1103;%20&#1091;&#1095;&#1077;&#1085;&#1080;&#1082;&#1072;%20&#1101;&#1088;&#1084;&#1077;&#1083;&#1100;%20&#1076;&#1072;&#1085;&#1080;&#1080;&#1083;&#1072;.pptx" TargetMode="External"/><Relationship Id="rId3" Type="http://schemas.openxmlformats.org/officeDocument/2006/relationships/image" Target="../media/image16.png"/><Relationship Id="rId21" Type="http://schemas.openxmlformats.org/officeDocument/2006/relationships/hyperlink" Target="&#1072;&#1074;&#1072;&#1079;&#1086;&#1074;&#1072;%20&#1074;&#1086;&#1076;.&#1088;&#1077;&#1089;&#1091;&#1088;&#1089;&#1099;.pptx" TargetMode="External"/><Relationship Id="rId34" Type="http://schemas.openxmlformats.org/officeDocument/2006/relationships/hyperlink" Target="&#1084;&#1072;&#1083;&#1086;&#1086;&#1093;&#1090;&#1080;&#1085;&#1089;&#1082;&#1080;&#1081;%20&#1087;&#1072;&#1088;&#1082;.pptx" TargetMode="External"/><Relationship Id="rId42" Type="http://schemas.openxmlformats.org/officeDocument/2006/relationships/hyperlink" Target="&#1052;&#1080;&#1096;&#1082;&#1086;%20&#1055;&#1072;&#1084;&#1103;&#1090;&#1085;&#1099;&#1081;%20&#1079;&#1085;&#1072;&#1082;.pptx" TargetMode="External"/><Relationship Id="rId7" Type="http://schemas.openxmlformats.org/officeDocument/2006/relationships/hyperlink" Target="&#1085;&#1086;&#1074;&#1080;&#1082;&#1086;&#1074;&#1072;%20&#1087;&#1086;&#1078;&#1072;&#1088;&#1085;&#1072;&#1103;%20&#1082;&#1072;&#1083;&#1072;&#1085;&#1095;&#1072;.pptx" TargetMode="External"/><Relationship Id="rId12" Type="http://schemas.openxmlformats.org/officeDocument/2006/relationships/hyperlink" Target="&#1085;&#1072;&#1075;&#1086;&#1088;&#1085;&#1099;&#1081;%20&#1073;&#1086;&#1083;&#1100;&#1085;&#1080;&#1094;&#1072;%20&#1087;&#1077;&#1090;&#1088;&#1072;%20&#1074;&#1077;&#1083;&#1080;&#1082;&#1086;&#1075;&#1086;.ppt" TargetMode="External"/><Relationship Id="rId17" Type="http://schemas.openxmlformats.org/officeDocument/2006/relationships/hyperlink" Target="&#1076;&#1091;&#1076;&#1082;&#1086;%20&#1076;&#1072;&#1095;&#1072;%20&#1073;&#1077;&#1079;&#1073;&#1086;&#1088;&#1086;&#1076;&#1082;&#1086;.pptx" TargetMode="External"/><Relationship Id="rId25" Type="http://schemas.openxmlformats.org/officeDocument/2006/relationships/hyperlink" Target="&#1044;&#1091;&#1076;&#1082;&#1086;%20&#1056;&#1078;&#1077;&#1074;&#1089;&#1082;&#1080;&#1081;%20&#1083;&#1077;&#1089;&#1086;&#1087;&#1072;&#1088;&#1082;.pptx" TargetMode="External"/><Relationship Id="rId33" Type="http://schemas.openxmlformats.org/officeDocument/2006/relationships/hyperlink" Target="&#1055;&#1080;&#1083;&#1086;&#1085;&#1099;%20&#1085;&#1072;%20&#1091;&#1083;&#1080;&#1094;&#1077;%20&#1050;&#1086;&#1084;&#1084;&#1091;&#1085;&#1099;.pptx" TargetMode="External"/><Relationship Id="rId38" Type="http://schemas.openxmlformats.org/officeDocument/2006/relationships/hyperlink" Target="&#1061;&#1088;&#1072;&#1084;%20&#1088;&#1099;&#1073;&#1072;&#1082;&#1086;&#1074;.pptx" TargetMode="External"/><Relationship Id="rId2" Type="http://schemas.openxmlformats.org/officeDocument/2006/relationships/hyperlink" Target="&#1055;&#1080;&#1083;&#1100;&#1075;&#1072;&#1085;&#1095;&#1091;&#1082;%20&#1040;&#1083;&#1077;&#1082;&#1089;&#1072;&#1085;&#1076;&#1088;&#1086;&#1074;&#1089;&#1082;&#1080;&#1077;%20&#1074;&#1086;&#1088;&#1086;&#1090;&#1072;.pptx" TargetMode="External"/><Relationship Id="rId16" Type="http://schemas.openxmlformats.org/officeDocument/2006/relationships/hyperlink" Target="&#1084;&#1080;&#1096;&#1082;&#1086;%20&#1087;&#1072;&#1084;&#1103;&#1090;&#1085;&#1080;&#1082;%20&#1084;&#1077;&#1095;&#1085;&#1080;&#1082;&#1086;&#1074;&#1091;.pptx" TargetMode="External"/><Relationship Id="rId20" Type="http://schemas.openxmlformats.org/officeDocument/2006/relationships/hyperlink" Target="&#1092;&#1077;&#1076;&#1086;&#1090;&#1086;&#1074;%20%20&#1053;&#1080;&#1077;&#1085;&#1096;&#1072;&#1085;&#1094;.pptx" TargetMode="External"/><Relationship Id="rId29" Type="http://schemas.openxmlformats.org/officeDocument/2006/relationships/hyperlink" Target="&#1051;&#1091;&#1085;&#1085;&#1086;&#1074;&#1099;%20&#1047;&#1072;&#1082;&#1083;&#1072;&#1076;&#1085;&#1086;&#1081;%20&#1082;&#1072;&#1084;&#1077;&#1085;&#1100;.pptx" TargetMode="External"/><Relationship Id="rId41" Type="http://schemas.openxmlformats.org/officeDocument/2006/relationships/hyperlink" Target="&#1088;&#1091;&#1095;&#1100;&#1080;%20&#1041;&#1086;&#1075;&#1076;&#1072;&#1085;&#1086;&#1074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82;&#1072;&#1088;&#1072;&#1089;&#1077;&#1074;&#1072;%20&#1078;&#1077;&#1088;&#1085;&#1086;&#1074;&#1082;&#1072;.pptx" TargetMode="External"/><Relationship Id="rId11" Type="http://schemas.openxmlformats.org/officeDocument/2006/relationships/hyperlink" Target="&#1088;&#1091;&#1084;&#1103;&#1085;&#1094;&#1077;&#1074;%20&#1091;&#1090;&#1082;&#1080;&#1085;&#1072;%20&#1076;&#1072;&#1095;&#1072;.pptx" TargetMode="External"/><Relationship Id="rId24" Type="http://schemas.openxmlformats.org/officeDocument/2006/relationships/hyperlink" Target="&#1079;&#1077;&#1083;&#1077;&#1085;&#1099;&#1081;_&#1087;&#1086;&#1103;&#1089;_&#1089;&#1083;&#1072;&#1074;&#1099;.pptx" TargetMode="External"/><Relationship Id="rId32" Type="http://schemas.openxmlformats.org/officeDocument/2006/relationships/hyperlink" Target="&#1055;&#1088;&#1086;&#1077;&#1082;&#1090;%20&#1084;&#1077;&#1084;&#1086;&#1088;&#1080;&#1072;&#1083;&#1100;&#1085;&#1072;&#1103;%20&#1090;&#1088;&#1072;&#1089;&#1089;&#1072;%20&#1056;&#1078;&#1077;&#1074;&#1089;&#1082;&#1080;&#1081;%20&#1082;&#1086;&#1088;&#1080;&#1076;&#1086;&#1088;.pptx" TargetMode="External"/><Relationship Id="rId37" Type="http://schemas.openxmlformats.org/officeDocument/2006/relationships/hyperlink" Target="&#1044;&#1088;&#1077;&#1074;&#1085;&#1080;&#1077;%20&#1076;&#1086;&#1088;&#1086;&#1075;&#1080;%20&#1054;&#1093;&#1090;&#1099;.pptx" TargetMode="External"/><Relationship Id="rId40" Type="http://schemas.openxmlformats.org/officeDocument/2006/relationships/hyperlink" Target="&#1080;&#1083;&#1100;&#1080;&#1085;&#1089;&#1082;&#1080;&#1081;%20&#1089;&#1072;&#1076;.pptx" TargetMode="External"/><Relationship Id="rId5" Type="http://schemas.openxmlformats.org/officeDocument/2006/relationships/hyperlink" Target="&#1087;&#1080;&#1083;&#1100;&#1075;&#1072;&#1085;&#1095;&#1091;&#1082;%20&#1084;&#1086;&#1089;&#1090;%20&#1087;&#1077;&#1090;&#1088;&#1072;%20&#1074;&#1077;&#1083;&#1080;&#1082;&#1086;&#1075;&#1086;.pptx" TargetMode="External"/><Relationship Id="rId15" Type="http://schemas.openxmlformats.org/officeDocument/2006/relationships/hyperlink" Target="&#1043;&#1088;&#1077;&#1097;&#1091;&#1082;%20&#1050;&#1080;&#1088;&#1080;&#1083;&#1083;%203&#1042;%20&#1082;&#1083;,%20&#1052;&#1086;&#1089;&#1090;%20&#1040;&#1083;&#1077;&#1082;&#1089;&#1072;&#1085;&#1076;&#1088;&#1072;%20&#1053;&#1077;&#1074;&#1089;&#1082;&#1086;&#1075;&#1086;.ppt" TargetMode="External"/><Relationship Id="rId23" Type="http://schemas.openxmlformats.org/officeDocument/2006/relationships/hyperlink" Target="&#1084;&#1091;&#1079;&#1077;&#1081;%20&#1088;&#1077;&#1090;&#1088;&#1086;&#1090;&#1077;&#1093;&#1085;&#1080;&#1082;&#1080;.pptx" TargetMode="External"/><Relationship Id="rId28" Type="http://schemas.openxmlformats.org/officeDocument/2006/relationships/hyperlink" Target="&#1056;&#1091;&#1084;&#1103;&#1085;&#1094;&#1077;&#1074;%20&#1055;&#1077;&#1088;&#1074;&#1099;&#1081;%20&#1082;&#1084;.pptx" TargetMode="External"/><Relationship Id="rId36" Type="http://schemas.openxmlformats.org/officeDocument/2006/relationships/hyperlink" Target="&#1080;&#1089;&#1090;&#1086;&#1088;&#1080;&#1103;%20&#1086;&#1093;&#1090;&#1080;&#1085;&#1089;&#1082;&#1080;&#1093;%20&#1096;&#1082;&#1086;&#1083;.pptx" TargetMode="External"/><Relationship Id="rId10" Type="http://schemas.openxmlformats.org/officeDocument/2006/relationships/hyperlink" Target="&#1082;&#1086;&#1074;&#1072;&#1083;&#1077;&#1074;&#1080;&#1095;%20&#1092;&#1072;&#1073;&#1077;&#1088;&#1078;&#1077;.ppt" TargetMode="External"/><Relationship Id="rId19" Type="http://schemas.openxmlformats.org/officeDocument/2006/relationships/hyperlink" Target="&#1054;&#1093;&#1090;&#1080;&#1085;&#1089;&#1082;&#1080;&#1077;%20&#1074;&#1077;&#1088;&#1092;&#1080;%20(&#1055;&#1083;&#1072;&#1090;&#1086;&#1085;&#1086;&#1074;&#1072;).pptx" TargetMode="External"/><Relationship Id="rId31" Type="http://schemas.openxmlformats.org/officeDocument/2006/relationships/hyperlink" Target="&#1087;&#1072;&#1088;&#1082;%20&#1052;&#1072;&#1083;&#1080;&#1085;&#1086;&#1074;&#1082;&#1072;.ppt" TargetMode="External"/><Relationship Id="rId4" Type="http://schemas.openxmlformats.org/officeDocument/2006/relationships/hyperlink" Target="&#1054;&#1089;&#1084;&#1072;&#1085;&#1086;&#1074;&#1072;%20&#1054;&#1061;&#1090;&#1080;&#1085;&#1082;&#1072;.pptx" TargetMode="External"/><Relationship Id="rId9" Type="http://schemas.openxmlformats.org/officeDocument/2006/relationships/hyperlink" Target="&#1101;&#1088;&#1084;&#1077;&#1083;&#1100;%20&#1072;%20&#1083;&#1072;&#1076;&#1086;&#1078;&#1089;&#1082;&#1080;&#1081;%20&#1074;&#1086;&#1082;&#1079;&#1072;&#1083;.pptx" TargetMode="External"/><Relationship Id="rId14" Type="http://schemas.openxmlformats.org/officeDocument/2006/relationships/hyperlink" Target="&#1075;&#1088;&#1077;&#1073;&#1077;&#1085;&#1085;&#1080;&#1082;&#1086;&#1074;&#1072;%20&#1090;&#1077;&#1072;&#1090;&#1088;%20&#1073;&#1091;&#1092;&#1092;.pptx" TargetMode="External"/><Relationship Id="rId22" Type="http://schemas.openxmlformats.org/officeDocument/2006/relationships/hyperlink" Target="&#1041;&#1083;&#1086;&#1082;&#1072;&#1076;&#1085;&#1099;&#1081;%20&#1093;&#1088;&#1072;&#1084;%20&#1050;&#1086;&#1079;&#1083;&#1086;&#1074;&#1072;.pptx" TargetMode="External"/><Relationship Id="rId27" Type="http://schemas.openxmlformats.org/officeDocument/2006/relationships/hyperlink" Target="&#1052;&#1072;&#1090;&#1074;&#1077;&#1077;&#1074;&#1072;%20&#1056;&#1078;&#1077;&#1074;&#1089;&#1082;&#1080;&#1081;%20&#1083;&#1077;&#1089;&#1086;&#1087;&#1072;&#1088;&#1082;.pptx" TargetMode="External"/><Relationship Id="rId30" Type="http://schemas.openxmlformats.org/officeDocument/2006/relationships/hyperlink" Target="&#1058;&#1088;&#1080;&#1091;&#1084;&#1092;&#1072;&#1083;&#1100;&#1085;&#1099;&#1077;%20&#1087;&#1080;&#1083;&#1086;&#1085;&#1099;.pptx" TargetMode="External"/><Relationship Id="rId35" Type="http://schemas.openxmlformats.org/officeDocument/2006/relationships/hyperlink" Target="Andreenko.pptx" TargetMode="External"/><Relationship Id="rId43" Type="http://schemas.openxmlformats.org/officeDocument/2006/relationships/hyperlink" Target="&#1043;&#1088;&#1077;&#1097;&#1091;&#1082;%20&#1084;&#1077;&#1076;.&#1080;&#1085;&#1089;&#1090;&#1080;&#1090;&#1091;&#1090;.ppt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myapps.php" TargetMode="External"/><Relationship Id="rId2" Type="http://schemas.openxmlformats.org/officeDocument/2006/relationships/hyperlink" Target="https://sites.google.com/site/sajtmazurovojlv2017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display?v=pe7taq69517" TargetMode="External"/><Relationship Id="rId4" Type="http://schemas.openxmlformats.org/officeDocument/2006/relationships/hyperlink" Target="https://learningapps.org/display?v=pedxw94ij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udago.com/spb/list/krasnogvardejskij-rajon-gulyaem/" TargetMode="External"/><Relationship Id="rId2" Type="http://schemas.openxmlformats.org/officeDocument/2006/relationships/hyperlink" Target="https://vk.com/topic-148740154_3553683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asyspb.ru/7-mest-krasnogvardejskogo-rajona-gde-vy-ni-razu-ne-byvali.html" TargetMode="External"/><Relationship Id="rId5" Type="http://schemas.openxmlformats.org/officeDocument/2006/relationships/hyperlink" Target="http://fb.ru/article/233552/krasnogvardeyskiy-rayon-sankt-peterburg-opisanie-administratsiya-dostoprimechatelnosti" TargetMode="External"/><Relationship Id="rId4" Type="http://schemas.openxmlformats.org/officeDocument/2006/relationships/hyperlink" Target="https://www.2do2go.ru/articles/2311/krasnogvardeyskiy-rayon-sankt-peterburg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36912"/>
            <a:ext cx="9389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Творческий проект </a:t>
            </a:r>
            <a:br>
              <a:rPr lang="ru-RU" sz="3600" b="1" dirty="0" smtClean="0"/>
            </a:br>
            <a:r>
              <a:rPr lang="ru-RU" sz="3600" b="1" dirty="0" smtClean="0"/>
              <a:t>«Путешествуем вместе»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(о достопримечательностях нашего района) </a:t>
            </a:r>
            <a:br>
              <a:rPr lang="ru-RU" sz="3600" b="1" dirty="0" smtClean="0"/>
            </a:br>
            <a:r>
              <a:rPr lang="ru-RU" sz="3600" b="1" dirty="0" smtClean="0"/>
              <a:t>выполнен учащимися 4 «В» класса</a:t>
            </a:r>
            <a:br>
              <a:rPr lang="ru-RU" sz="3600" b="1" dirty="0" smtClean="0"/>
            </a:br>
            <a:r>
              <a:rPr lang="ru-RU" sz="3600" b="1" dirty="0" smtClean="0"/>
              <a:t>ГБОУ лицея №265</a:t>
            </a:r>
            <a:br>
              <a:rPr lang="ru-RU" sz="3600" b="1" dirty="0" smtClean="0"/>
            </a:br>
            <a:r>
              <a:rPr lang="ru-RU" sz="3600" b="1" dirty="0" smtClean="0"/>
              <a:t>Руководитель проекта       </a:t>
            </a:r>
            <a:r>
              <a:rPr lang="ru-RU" sz="3600" b="1" dirty="0" err="1" smtClean="0"/>
              <a:t>Мазурова</a:t>
            </a:r>
            <a:r>
              <a:rPr lang="ru-RU" sz="3600" b="1" dirty="0" smtClean="0"/>
              <a:t> Л.В.</a:t>
            </a:r>
            <a:endParaRPr lang="ru-RU" sz="3600" b="1" dirty="0"/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76672"/>
            <a:ext cx="3561525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Красногвардейскому  району в году исполнится 45 лет, но люди на современной территории района стали селиться задолго до основания Санкт-Петербурга.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Особое значение в древности имел Охтинский мыс, образованный впадением р. </a:t>
            </a:r>
            <a:r>
              <a:rPr lang="ru-RU" sz="2400" dirty="0" err="1" smtClean="0"/>
              <a:t>Охты</a:t>
            </a:r>
            <a:r>
              <a:rPr lang="ru-RU" sz="2400" dirty="0" smtClean="0"/>
              <a:t> в р.Неву. Захват Охтинского мыса позволял бы  контролировать судоходство во всей Неве, поэтому на  этой территории многократно сталкивались русские и шведские армии.</a:t>
            </a:r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7890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1611 г. на Охтинском мысу был основан город </a:t>
            </a:r>
            <a:r>
              <a:rPr lang="ru-RU" sz="2400" dirty="0" err="1" smtClean="0"/>
              <a:t>Ниеншанц</a:t>
            </a:r>
            <a:r>
              <a:rPr lang="ru-RU" sz="2400" dirty="0" smtClean="0"/>
              <a:t>. В 1636 крепость получила права города.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9715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апреле 1703 года войска Петра I захватили крепость штурмом.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51"/>
            <a:ext cx="9144000" cy="686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1715 году было решено на месте укреплений </a:t>
            </a:r>
            <a:r>
              <a:rPr lang="ru-RU" sz="2400" dirty="0" err="1" smtClean="0"/>
              <a:t>Ниеншанца</a:t>
            </a:r>
            <a:r>
              <a:rPr lang="ru-RU" sz="2400" dirty="0" smtClean="0"/>
              <a:t> построить Охтинскую Партикулярную верфь. Для строительства верфи были присланы государственные крестьяне с Мурманска и Архангельска, умеющие строить корабли. Для них были устроены поселения на Большой и Малой </a:t>
            </a:r>
            <a:r>
              <a:rPr lang="ru-RU" sz="2400" dirty="0" err="1" smtClean="0"/>
              <a:t>Охте</a:t>
            </a:r>
            <a:r>
              <a:rPr lang="ru-RU" sz="2400" dirty="0" smtClean="0"/>
              <a:t>. В этот же период были построены Охтинские пороховые заводы и появились слободы, обслуживающие эти заводы. Кроме того, на территории будущего Красногвардейского района были найдены целебные минеральные воды  </a:t>
            </a:r>
            <a:r>
              <a:rPr lang="ru-RU" sz="2400" dirty="0" err="1" smtClean="0"/>
              <a:t>Полюстрово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photo_153-156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4221088"/>
            <a:ext cx="405602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ох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374441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1"/>
            <a:ext cx="770485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Современный Красногвардейский район находится в северо-восточной части города.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 территории  района протекают  реки  Нева,  </a:t>
            </a:r>
            <a:r>
              <a:rPr lang="ru-RU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Охта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 и </a:t>
            </a:r>
            <a:r>
              <a:rPr lang="ru-RU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Оккервиль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(Малая </a:t>
            </a:r>
            <a:r>
              <a:rPr lang="ru-RU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Охта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), Жерновка, Черная, Лубья.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Есть четыре станции железной дороги – Ладожский вокзал, </a:t>
            </a:r>
          </a:p>
          <a:p>
            <a:pPr algn="just"/>
            <a:r>
              <a:rPr lang="ru-RU" sz="2400" dirty="0" smtClean="0"/>
              <a:t>ст. </a:t>
            </a:r>
            <a:r>
              <a:rPr lang="ru-RU" sz="2400" dirty="0" err="1" smtClean="0"/>
              <a:t>Ржевка</a:t>
            </a:r>
            <a:r>
              <a:rPr lang="ru-RU" sz="2400" dirty="0" smtClean="0"/>
              <a:t>, ст. Ручьи, ст. Дача Долгорукого. На территории района есть две станции метрополитена – Ладожская и </a:t>
            </a:r>
            <a:r>
              <a:rPr lang="ru-RU" sz="2400" dirty="0" err="1" smtClean="0"/>
              <a:t>Новочеркасская</a:t>
            </a:r>
            <a:r>
              <a:rPr lang="ru-RU" sz="2400" dirty="0" smtClean="0"/>
              <a:t>. Планируется строительство еще нескольких станций.</a:t>
            </a:r>
          </a:p>
          <a:p>
            <a:pPr algn="just"/>
            <a:r>
              <a:rPr lang="ru-RU" sz="2400" dirty="0" smtClean="0"/>
              <a:t>Всего в районе находится 119 улиц, а также 5 парков, 20 скверов, 8 садов, 7 бульваров.</a:t>
            </a:r>
          </a:p>
          <a:p>
            <a:pPr algn="just"/>
            <a:r>
              <a:rPr lang="ru-RU" sz="2400" dirty="0" smtClean="0"/>
              <a:t>В районе работают 113 школ, детских садов и центров дополнительного образования, 156 учреждений физкультуры и спорта, 15 учреждений здравоохранения, 16 учреждений культуры. В районе есть и музыкальные школы, и центры эстетического развития, и спортивные школы.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районе много храмов – Никольская церковь при </a:t>
            </a:r>
            <a:r>
              <a:rPr lang="ru-RU" sz="2400" dirty="0" err="1" smtClean="0"/>
              <a:t>Большеохтинском</a:t>
            </a:r>
            <a:r>
              <a:rPr lang="ru-RU" sz="2400" dirty="0" smtClean="0"/>
              <a:t> кладбище, храм Ильи пророка, Храм-Приют Благовещенской церкви, Храм Успения Пресвятой Богородицы, Храм апостолов Петра и Павла, Филадельфийская церковь.</a:t>
            </a:r>
            <a:endParaRPr lang="ru-RU" sz="2400" dirty="0"/>
          </a:p>
        </p:txBody>
      </p:sp>
      <p:pic>
        <p:nvPicPr>
          <p:cNvPr id="4" name="Рисунок 3" descr="05949_20080516_232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2517033" cy="3521968"/>
          </a:xfrm>
          <a:prstGeom prst="rect">
            <a:avLst/>
          </a:prstGeom>
        </p:spPr>
      </p:pic>
      <p:pic>
        <p:nvPicPr>
          <p:cNvPr id="5" name="Рисунок 4" descr="Iliya_Spb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934478" cy="3515260"/>
          </a:xfrm>
          <a:prstGeom prst="rect">
            <a:avLst/>
          </a:prstGeom>
        </p:spPr>
      </p:pic>
      <p:pic>
        <p:nvPicPr>
          <p:cNvPr id="3" name="Рисунок 2" descr="0_2e2d6_e71e3970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88840"/>
            <a:ext cx="3874107" cy="319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Главный продукт работы над проектом – интерактивная карта нашего района. </a:t>
            </a:r>
            <a:br>
              <a:rPr lang="ru-RU" sz="2400" dirty="0" smtClean="0"/>
            </a:br>
            <a:r>
              <a:rPr lang="ru-RU" sz="2400" dirty="0" smtClean="0"/>
              <a:t>При нажатии на гиперссылку открывается мини презентация о  каком-либо объекте Красногвардейского района. </a:t>
            </a:r>
            <a:br>
              <a:rPr lang="ru-RU" sz="2400" dirty="0" smtClean="0"/>
            </a:br>
            <a:r>
              <a:rPr lang="ru-RU" sz="2400" dirty="0" smtClean="0"/>
              <a:t>По собранным материалам о достопримечательностях района  разработана викторина, которая стала одним из продуктов этого проекта.</a:t>
            </a:r>
            <a:endParaRPr lang="ru-RU" sz="2400" dirty="0"/>
          </a:p>
        </p:txBody>
      </p:sp>
      <p:pic>
        <p:nvPicPr>
          <p:cNvPr id="3" name="Рисунок 2" descr="6a21faa304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864096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а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hlinkClick r:id="rId4" action="ppaction://hlinkpres?slideindex=1&amp;slidetitle="/>
              </a:rPr>
              <a:t>Охтинка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6916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hlinkClick r:id="rId5" action="ppaction://hlinkpres?slideindex=1&amp;slidetitle="/>
              </a:rPr>
              <a:t>Мост Петра Великого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21297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hlinkClick r:id="rId6" action="ppaction://hlinkpres?slideindex=1&amp;slidetitle="/>
              </a:rPr>
              <a:t>Ириновский</a:t>
            </a:r>
            <a:r>
              <a:rPr lang="ru-RU" sz="1600" dirty="0" smtClean="0">
                <a:hlinkClick r:id="rId6" action="ppaction://hlinkpres?slideindex=1&amp;slidetitle="/>
              </a:rPr>
              <a:t> 9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7" action="ppaction://hlinkpres?slideindex=1&amp;slidetitle="/>
              </a:rPr>
              <a:t>Большеохтинский</a:t>
            </a:r>
            <a:r>
              <a:rPr lang="ru-RU" dirty="0" smtClean="0">
                <a:hlinkClick r:id="rId7" action="ppaction://hlinkpres?slideindex=1&amp;slidetitle="/>
              </a:rPr>
              <a:t> 3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pres?slideindex=1&amp;slidetitle="/>
              </a:rPr>
              <a:t>Шаумяна 44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pres?slideindex=1&amp;slidetitle="/>
              </a:rPr>
              <a:t>Ладожский вокзал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pres?slideindex=1&amp;slidetitle="/>
              </a:rPr>
              <a:t>Пл.Фаберже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1" action="ppaction://hlinkpres?slideindex=1&amp;slidetitle="/>
              </a:rPr>
              <a:t>Уткин пр.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2" action="ppaction://hlinkpres?slideindex=1&amp;slidetitle="/>
              </a:rPr>
              <a:t>Пискаревский 47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13" action="ppaction://hlinkpres?slideindex=1&amp;slidetitle="/>
              </a:rPr>
              <a:t>Большеохтинский</a:t>
            </a:r>
            <a:r>
              <a:rPr lang="ru-RU" dirty="0" smtClean="0">
                <a:hlinkClick r:id="rId13" action="ppaction://hlinkpres?slideindex=1&amp;slidetitle="/>
              </a:rPr>
              <a:t> 1/1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14" action="ppaction://hlinkpres?slideindex=1&amp;slidetitle="/>
              </a:rPr>
              <a:t>Заневский</a:t>
            </a:r>
            <a:r>
              <a:rPr lang="ru-RU" dirty="0" smtClean="0">
                <a:hlinkClick r:id="rId14" action="ppaction://hlinkpres?slideindex=1&amp;slidetitle="/>
              </a:rPr>
              <a:t> 26 к.3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525344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5" action="ppaction://hlinkpres?slideindex=1&amp;slidetitle="/>
              </a:rPr>
              <a:t>Мост Александра Невского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326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6" action="ppaction://hlinkpres?slideindex=1&amp;slidetitle="/>
              </a:rPr>
              <a:t>сквер больницы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99695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7" action="ppaction://hlinkpres?slideindex=1&amp;slidetitle="/>
              </a:rPr>
              <a:t>Свердловская н. 40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8" action="ppaction://hlinkpres?slideindex=1&amp;slidetitle="/>
              </a:rPr>
              <a:t>Цветок жизни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9" action="ppaction://hlinkpres?slideindex=1&amp;slidetitle="/>
              </a:rPr>
              <a:t>Охтинские верфи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39330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0" action="ppaction://hlinkpres?slideindex=1&amp;slidetitle="/>
              </a:rPr>
              <a:t>Знак крепости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1" action="ppaction://hlinkpres?slideindex=1&amp;slidetitle="/>
              </a:rPr>
              <a:t>Река </a:t>
            </a:r>
            <a:r>
              <a:rPr lang="ru-RU" dirty="0" err="1" smtClean="0">
                <a:hlinkClick r:id="rId21" action="ppaction://hlinkpres?slideindex=1&amp;slidetitle="/>
              </a:rPr>
              <a:t>Охта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22" action="ppaction://hlinkpres?slideindex=1&amp;slidetitle="/>
              </a:rPr>
              <a:t>Малоохтинский</a:t>
            </a:r>
            <a:r>
              <a:rPr lang="ru-RU" dirty="0" smtClean="0">
                <a:hlinkClick r:id="rId22" action="ppaction://hlinkpres?slideindex=1&amp;slidetitle="/>
              </a:rPr>
              <a:t> 52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6300192" y="4581128"/>
            <a:ext cx="139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3" action="ppaction://hlinkpres?slideindex=1&amp;slidetitle="/>
              </a:rPr>
              <a:t>Коммуны</a:t>
            </a:r>
            <a:r>
              <a:rPr lang="ru-RU" dirty="0" smtClean="0"/>
              <a:t> 26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779912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pres?slideindex=1&amp;slidetitle="/>
              </a:rPr>
              <a:t>Александровские ворота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188640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4" action="ppaction://hlinkpres?slideindex=1&amp;slidetitle="/>
              </a:rPr>
              <a:t>Зелёный пояс славы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5" action="ppaction://hlinkpres?slideindex=1&amp;slidetitle="/>
              </a:rPr>
              <a:t>Ржевский лесопарк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07904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6" action="ppaction://hlinkpres?slideindex=1&amp;slidetitle="/>
              </a:rPr>
              <a:t>Парк Малиновка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7" action="ppaction://hlinkpres?slideindex=1&amp;slidetitle="/>
              </a:rPr>
              <a:t>Лесопарк </a:t>
            </a:r>
            <a:r>
              <a:rPr lang="ru-RU" dirty="0" err="1" smtClean="0">
                <a:hlinkClick r:id="rId27" action="ppaction://hlinkpres?slideindex=1&amp;slidetitle="/>
              </a:rPr>
              <a:t>Ржевка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436096" y="620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8" action="ppaction://hlinkpres?slideindex=1&amp;slidetitle="/>
              </a:rPr>
              <a:t>Первый километр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164288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9" action="ppaction://hlinkpres?slideindex=1&amp;slidetitle="/>
              </a:rPr>
              <a:t>Закладной камень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499992" y="2348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0" action="ppaction://hlinkpres?slideindex=1&amp;slidetitle="/>
              </a:rPr>
              <a:t>Триумфальные пилоны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283968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1" action="ppaction://hlinkpres?slideindex=1&amp;slidetitle="/>
              </a:rPr>
              <a:t>Парк 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699792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2" action="ppaction://hlinkpres?slideindex=1&amp;slidetitle="/>
              </a:rPr>
              <a:t>Ржевский коридор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220072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3" action="ppaction://hlinkpres?slideindex=1&amp;slidetitle="/>
              </a:rPr>
              <a:t>Пилоны 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73325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34" action="ppaction://hlinkpres?slideindex=1&amp;slidetitle="/>
              </a:rPr>
              <a:t>Малоохтинский</a:t>
            </a:r>
            <a:r>
              <a:rPr lang="ru-RU" dirty="0" smtClean="0">
                <a:hlinkClick r:id="rId34" action="ppaction://hlinkpres?slideindex=1&amp;slidetitle="/>
              </a:rPr>
              <a:t> парк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3955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5" action="ppaction://hlinkpres?slideindex=1&amp;slidetitle="/>
              </a:rPr>
              <a:t>Памятник погибшим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979712" y="11967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36" action="ppaction://hlinkpres?slideindex=1&amp;slidetitle="/>
              </a:rPr>
              <a:t>Охтинсккие</a:t>
            </a:r>
            <a:r>
              <a:rPr lang="ru-RU" dirty="0" smtClean="0">
                <a:hlinkClick r:id="rId36" action="ppaction://hlinkpres?slideindex=1&amp;slidetitle="/>
              </a:rPr>
              <a:t> школы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7" action="ppaction://hlinkpres?slideindex=1&amp;slidetitle="/>
              </a:rPr>
              <a:t>Древние дороги </a:t>
            </a:r>
            <a:r>
              <a:rPr lang="ru-RU" dirty="0" err="1" smtClean="0">
                <a:hlinkClick r:id="rId37" action="ppaction://hlinkpres?slideindex=1&amp;slidetitle="/>
              </a:rPr>
              <a:t>Охты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915816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8" action="ppaction://hlinkpres?slideindex=1&amp;slidetitle="/>
              </a:rPr>
              <a:t>Храм рыбаков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6216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9" action="ppaction://hlinkpres?slideindex=1&amp;slidetitle="/>
              </a:rPr>
              <a:t>Церковь «Знамение»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4008" y="2924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0" action="ppaction://hlinkpres?slideindex=1&amp;slidetitle="/>
              </a:rPr>
              <a:t>Ильинский сад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27584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1" action="ppaction://hlinkpres?slideindex=1&amp;slidetitle="/>
              </a:rPr>
              <a:t>Памятник с/</a:t>
            </a:r>
            <a:r>
              <a:rPr lang="ru-RU" dirty="0" err="1" smtClean="0">
                <a:hlinkClick r:id="rId41" action="ppaction://hlinkpres?slideindex=1&amp;slidetitle="/>
              </a:rPr>
              <a:t>х</a:t>
            </a:r>
            <a:r>
              <a:rPr lang="ru-RU" dirty="0" smtClean="0">
                <a:hlinkClick r:id="rId41" action="ppaction://hlinkpres?slideindex=1&amp;slidetitle="/>
              </a:rPr>
              <a:t> «Ручьи»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27584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2" action="ppaction://hlinkpres?slideindex=1&amp;slidetitle="/>
              </a:rPr>
              <a:t>Памятный знак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11560" y="1844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3" action="ppaction://hlinkpres?slideindex=1&amp;slidetitle="/>
              </a:rPr>
              <a:t>Памятник (мединститут)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91450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Достопримечательности Красногвардейского района, нанесенные на карту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1. Мост Александра Невского               1. Александровские ворота</a:t>
            </a:r>
            <a:br>
              <a:rPr lang="ru-RU" sz="2000" dirty="0" smtClean="0"/>
            </a:br>
            <a:r>
              <a:rPr lang="ru-RU" sz="2000" dirty="0" smtClean="0"/>
              <a:t>2. Мост Петра Великого                          2. Зелёный пояс славы</a:t>
            </a:r>
            <a:br>
              <a:rPr lang="ru-RU" sz="2000" dirty="0" smtClean="0"/>
            </a:br>
            <a:r>
              <a:rPr lang="ru-RU" sz="2000" dirty="0" smtClean="0"/>
              <a:t>3. Памятник </a:t>
            </a:r>
            <a:r>
              <a:rPr lang="ru-RU" sz="2000" dirty="0" err="1" smtClean="0"/>
              <a:t>Гротту</a:t>
            </a:r>
            <a:r>
              <a:rPr lang="ru-RU" sz="2000" dirty="0" smtClean="0"/>
              <a:t>                                   3-4. Ржевский лесопарк</a:t>
            </a:r>
            <a:br>
              <a:rPr lang="ru-RU" sz="2000" dirty="0" smtClean="0"/>
            </a:br>
            <a:r>
              <a:rPr lang="ru-RU" sz="2000" dirty="0" smtClean="0"/>
              <a:t>4. Блокадный храм                                   5-6. Парк Малиновка</a:t>
            </a:r>
            <a:br>
              <a:rPr lang="ru-RU" sz="2000" dirty="0" smtClean="0"/>
            </a:br>
            <a:r>
              <a:rPr lang="ru-RU" sz="2000" dirty="0" smtClean="0"/>
              <a:t>5. Жерновка                                               7. Закладной камень на станции </a:t>
            </a:r>
            <a:r>
              <a:rPr lang="ru-RU" sz="2000" dirty="0" err="1" smtClean="0"/>
              <a:t>Ржевка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6. Дача Безбородко                                  8. Комплекс «Дорога жизни – 1 км»</a:t>
            </a:r>
            <a:br>
              <a:rPr lang="ru-RU" sz="2000" dirty="0" smtClean="0"/>
            </a:br>
            <a:r>
              <a:rPr lang="ru-RU" sz="2000" dirty="0" smtClean="0"/>
              <a:t>7. Бюст Петру Первому                            9-10. Триумфальные пилоны</a:t>
            </a:r>
            <a:br>
              <a:rPr lang="ru-RU" sz="2000" dirty="0" smtClean="0"/>
            </a:br>
            <a:r>
              <a:rPr lang="ru-RU" sz="2000" dirty="0" smtClean="0"/>
              <a:t>8. Памятник Фаберже                             11. </a:t>
            </a:r>
            <a:r>
              <a:rPr lang="ru-RU" sz="2000" dirty="0" err="1" smtClean="0"/>
              <a:t>Малоохтинский</a:t>
            </a:r>
            <a:r>
              <a:rPr lang="ru-RU" sz="2000" dirty="0" smtClean="0"/>
              <a:t> парк</a:t>
            </a:r>
            <a:br>
              <a:rPr lang="ru-RU" sz="2000" dirty="0" smtClean="0"/>
            </a:br>
            <a:r>
              <a:rPr lang="ru-RU" sz="2000" dirty="0" smtClean="0"/>
              <a:t>9. Ладожский вокзал                               12. Памятник погибшим сотрудникам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>10. Театр Буфф                                           13. Памятник погибшим мединститута             </a:t>
            </a:r>
            <a:br>
              <a:rPr lang="ru-RU" sz="2000" dirty="0" smtClean="0"/>
            </a:br>
            <a:r>
              <a:rPr lang="ru-RU" sz="2000" dirty="0" smtClean="0"/>
              <a:t>11. Церковь Илии Пророка                    14. История охтинских школ                   </a:t>
            </a:r>
            <a:br>
              <a:rPr lang="ru-RU" sz="2000" dirty="0" smtClean="0"/>
            </a:br>
            <a:r>
              <a:rPr lang="ru-RU" sz="2000" dirty="0" smtClean="0"/>
              <a:t>12. Памятник Мечникову                       15. Древние дороги </a:t>
            </a:r>
            <a:r>
              <a:rPr lang="ru-RU" sz="2000" dirty="0" err="1" smtClean="0"/>
              <a:t>Охты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13. Памятник </a:t>
            </a:r>
            <a:r>
              <a:rPr lang="ru-RU" sz="2000" dirty="0" err="1" smtClean="0"/>
              <a:t>Охтинке</a:t>
            </a:r>
            <a:r>
              <a:rPr lang="ru-RU" sz="2000" dirty="0" smtClean="0"/>
              <a:t>                             16. Храм рыбаков</a:t>
            </a:r>
            <a:br>
              <a:rPr lang="ru-RU" sz="2000" dirty="0" smtClean="0"/>
            </a:br>
            <a:r>
              <a:rPr lang="ru-RU" sz="2000" dirty="0" smtClean="0"/>
              <a:t>14. Больница Петра Великого               17. Цветок Жизни</a:t>
            </a:r>
            <a:br>
              <a:rPr lang="ru-RU" sz="2000" dirty="0" smtClean="0"/>
            </a:br>
            <a:r>
              <a:rPr lang="ru-RU" sz="2000" dirty="0" smtClean="0"/>
              <a:t>15. Пожарная каланча                             18. Церковь в честь иконы божьей        </a:t>
            </a:r>
            <a:br>
              <a:rPr lang="ru-RU" sz="2000" dirty="0" smtClean="0"/>
            </a:br>
            <a:r>
              <a:rPr lang="ru-RU" sz="2000" dirty="0" smtClean="0"/>
              <a:t>16. Уткина дача                                                матери «Знамение»</a:t>
            </a:r>
            <a:br>
              <a:rPr lang="ru-RU" sz="2000" dirty="0" smtClean="0"/>
            </a:br>
            <a:r>
              <a:rPr lang="ru-RU" sz="2000" dirty="0" smtClean="0"/>
              <a:t>17. Памятный знак </a:t>
            </a:r>
            <a:r>
              <a:rPr lang="ru-RU" sz="2000" dirty="0" err="1" smtClean="0"/>
              <a:t>Ниеншанц</a:t>
            </a:r>
            <a:r>
              <a:rPr lang="ru-RU" sz="2000" dirty="0" smtClean="0"/>
              <a:t>              19. Ильинский сад</a:t>
            </a:r>
            <a:br>
              <a:rPr lang="ru-RU" sz="2000" dirty="0" smtClean="0"/>
            </a:br>
            <a:r>
              <a:rPr lang="ru-RU" sz="2000" dirty="0" smtClean="0"/>
              <a:t>18. Охтинские  верфи                              20. Памятник работникам с/</a:t>
            </a:r>
            <a:r>
              <a:rPr lang="ru-RU" sz="2000" dirty="0" err="1" smtClean="0"/>
              <a:t>х</a:t>
            </a:r>
            <a:r>
              <a:rPr lang="ru-RU" sz="2000" dirty="0" smtClean="0"/>
              <a:t> «Ручьи»</a:t>
            </a:r>
            <a:br>
              <a:rPr lang="ru-RU" sz="2000" dirty="0" smtClean="0"/>
            </a:br>
            <a:r>
              <a:rPr lang="ru-RU" sz="2000" dirty="0" smtClean="0"/>
              <a:t>19. Музей </a:t>
            </a:r>
            <a:r>
              <a:rPr lang="ru-RU" sz="2000" dirty="0" err="1" smtClean="0"/>
              <a:t>ретротехники</a:t>
            </a:r>
            <a:r>
              <a:rPr lang="ru-RU" sz="2000" dirty="0" smtClean="0"/>
              <a:t>                         21. Памятный знак 301-му отдельному                        </a:t>
            </a:r>
            <a:br>
              <a:rPr lang="ru-RU" sz="2000" dirty="0" smtClean="0"/>
            </a:br>
            <a:r>
              <a:rPr lang="ru-RU" sz="2000" dirty="0" smtClean="0"/>
              <a:t>20. Водные ресурсы района                        артиллерийскому дивизиону КБФ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 над проектом освещалась на сайте </a:t>
            </a:r>
            <a:r>
              <a:rPr lang="en-US" sz="2800" dirty="0" smtClean="0">
                <a:hlinkClick r:id="rId2"/>
              </a:rPr>
              <a:t>https://sites.google.com/site/sajtmazurovojlv2017/home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Было создано несколько игр:  «Найди пару» , «Собери </a:t>
            </a:r>
            <a:r>
              <a:rPr lang="ru-RU" sz="2800" dirty="0" err="1" smtClean="0"/>
              <a:t>пазл</a:t>
            </a:r>
            <a:r>
              <a:rPr lang="ru-RU" sz="2800" dirty="0" smtClean="0"/>
              <a:t>», «Найди памятник по описанию» и др.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573016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https://learningapps.org/myapps.php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5091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собранным материалам о достопримечательностях Красногвардейского района  разработана викторина, которая стала одним из продуктов этого проекта.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877272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4"/>
              </a:rPr>
              <a:t>https://learningapps.org/display?v=pedxw94ij17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00506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https://learningapps.org/display?v=pe7taq69517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98072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Подготовительный</a:t>
            </a:r>
            <a:r>
              <a:rPr lang="ru-RU" sz="2800" dirty="0" smtClean="0"/>
              <a:t> :</a:t>
            </a:r>
            <a:br>
              <a:rPr lang="ru-RU" sz="2800" dirty="0" smtClean="0"/>
            </a:br>
            <a:r>
              <a:rPr lang="ru-RU" sz="2800" dirty="0" smtClean="0"/>
              <a:t>1. Определение темы проекта: «Путешествуем </a:t>
            </a:r>
          </a:p>
          <a:p>
            <a:r>
              <a:rPr lang="ru-RU" sz="2800" dirty="0" smtClean="0"/>
              <a:t>вместе» (о достопримечательностях Красногвардейского района).</a:t>
            </a:r>
            <a:br>
              <a:rPr lang="ru-RU" sz="2800" dirty="0" smtClean="0"/>
            </a:br>
            <a:r>
              <a:rPr lang="ru-RU" sz="2800" dirty="0" smtClean="0"/>
              <a:t>2.Направление проекта: творческий.</a:t>
            </a:r>
            <a:br>
              <a:rPr lang="ru-RU" sz="2800" dirty="0" smtClean="0"/>
            </a:br>
            <a:r>
              <a:rPr lang="ru-RU" sz="2800" dirty="0" smtClean="0"/>
              <a:t>3. Жанр выполнения: интерактивная карта района, </a:t>
            </a:r>
            <a:br>
              <a:rPr lang="ru-RU" sz="2800" dirty="0" smtClean="0"/>
            </a:br>
            <a:r>
              <a:rPr lang="ru-RU" sz="2800" dirty="0" smtClean="0"/>
              <a:t>викторина.</a:t>
            </a:r>
            <a:br>
              <a:rPr lang="ru-RU" sz="2800" dirty="0" smtClean="0"/>
            </a:br>
            <a:r>
              <a:rPr lang="ru-RU" sz="2800" dirty="0" smtClean="0"/>
              <a:t>4. Обоснование выбора темы проекта: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0912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данный проект направлен на расширение знаний учащихся о достопримечательностях Красногвардейского района.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147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 этап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hlinkClick r:id="rId2"/>
              </a:rPr>
              <a:t>Красногвардейский район (достопримечательности)</a:t>
            </a:r>
          </a:p>
          <a:p>
            <a:pPr marL="457200" indent="-457200"/>
            <a:r>
              <a:rPr lang="en-US" sz="2400" dirty="0" smtClean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://vk.com/topic-148740154_35536839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 </a:t>
            </a:r>
            <a:r>
              <a:rPr lang="ru-RU" sz="2400" dirty="0" smtClean="0">
                <a:hlinkClick r:id="rId3"/>
              </a:rPr>
              <a:t>3. Гуляем по Красногвардейскому району </a:t>
            </a:r>
            <a:r>
              <a:rPr lang="en-US" sz="2400" dirty="0" smtClean="0">
                <a:hlinkClick r:id="rId3"/>
              </a:rPr>
              <a:t>https://kudago.com/spb/list/krasnogvardejskij-rajon-</a:t>
            </a:r>
            <a:r>
              <a:rPr lang="ru-RU" sz="2400" dirty="0" smtClean="0">
                <a:hlinkClick r:id="rId3"/>
              </a:rPr>
              <a:t>   </a:t>
            </a:r>
            <a:r>
              <a:rPr lang="en-US" sz="2400" dirty="0" err="1" smtClean="0">
                <a:hlinkClick r:id="rId3"/>
              </a:rPr>
              <a:t>gulyaem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hlinkClick r:id="rId4"/>
            </a:endParaRPr>
          </a:p>
          <a:p>
            <a:r>
              <a:rPr lang="ru-RU" sz="2400" dirty="0" smtClean="0">
                <a:hlinkClick r:id="rId4"/>
              </a:rPr>
              <a:t>2. Красногвардейский район Санкт-Петербурга</a:t>
            </a:r>
            <a:br>
              <a:rPr lang="ru-RU" sz="2400" dirty="0" smtClean="0">
                <a:hlinkClick r:id="rId4"/>
              </a:rPr>
            </a:br>
            <a:r>
              <a:rPr lang="en-US" sz="2400" dirty="0" smtClean="0">
                <a:hlinkClick r:id="rId4"/>
              </a:rPr>
              <a:t>https</a:t>
            </a:r>
            <a:r>
              <a:rPr lang="en-US" sz="2400" dirty="0" smtClean="0">
                <a:hlinkClick r:id="rId4"/>
              </a:rPr>
              <a:t>://www.2do2go.ru/articles/2311/krasnogvardeyskiy-rayon-sankt-peterburga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645024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5"/>
              </a:rPr>
              <a:t> </a:t>
            </a:r>
            <a:r>
              <a:rPr lang="ru-RU" sz="2400" dirty="0" smtClean="0">
                <a:hlinkClick r:id="rId5"/>
              </a:rPr>
              <a:t>4. Красногвардейский район (описание, администрация, достопримечательности) </a:t>
            </a:r>
            <a:r>
              <a:rPr lang="en-US" sz="2400" dirty="0" smtClean="0">
                <a:hlinkClick r:id="rId5"/>
              </a:rPr>
              <a:t>http://fb.ru/article/233552/krasnogvardeyskiy-rayon-sankt-</a:t>
            </a:r>
            <a:r>
              <a:rPr lang="ru-RU" sz="2400" dirty="0" smtClean="0">
                <a:hlinkClick r:id="rId5"/>
              </a:rPr>
              <a:t>    </a:t>
            </a:r>
            <a:r>
              <a:rPr lang="en-US" sz="2400" dirty="0" err="1" smtClean="0">
                <a:hlinkClick r:id="rId5"/>
              </a:rPr>
              <a:t>peterburg-opisanie-administratsiya-dostoprimechatelnosti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157192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6"/>
              </a:rPr>
              <a:t>5. Семь мест в Красногвардейском районе, где вы ранее не бывали</a:t>
            </a:r>
            <a:br>
              <a:rPr lang="ru-RU" sz="2400" dirty="0" smtClean="0">
                <a:hlinkClick r:id="rId6"/>
              </a:rPr>
            </a:br>
            <a:r>
              <a:rPr lang="en-US" sz="2400" dirty="0" smtClean="0">
                <a:hlinkClick r:id="rId6"/>
              </a:rPr>
              <a:t>http</a:t>
            </a:r>
            <a:r>
              <a:rPr lang="en-US" sz="2400" dirty="0" smtClean="0">
                <a:hlinkClick r:id="rId6"/>
              </a:rPr>
              <a:t>://easyspb.ru/7-mest-krasnogvardejskogo-rajona-gde-vy-ni-razu-ne-byvali.html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1663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ресурсы: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Какова главная цель проекта?</a:t>
            </a:r>
            <a:br>
              <a:rPr lang="ru-RU" sz="2800" b="1" i="1" u="sng" dirty="0" smtClean="0"/>
            </a:br>
            <a:r>
              <a:rPr lang="ru-RU" sz="2400" dirty="0" smtClean="0"/>
              <a:t>-формирование поисково-исследовательских навыков; </a:t>
            </a:r>
          </a:p>
          <a:p>
            <a:pPr algn="just"/>
            <a:r>
              <a:rPr lang="ru-RU" sz="2400" dirty="0" smtClean="0"/>
              <a:t>-расширение кругозора (освоение представлений о Красногвардейском районе Санкт-Петербурга).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0648"/>
            <a:ext cx="349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err="1" smtClean="0"/>
              <a:t>Целеполагание</a:t>
            </a:r>
            <a:r>
              <a:rPr lang="ru-RU" sz="3600" b="1" i="1" u="sng" dirty="0" smtClean="0"/>
              <a:t>.</a:t>
            </a:r>
            <a:r>
              <a:rPr lang="ru-RU" sz="2400" b="1" i="1" u="sng" dirty="0" smtClean="0"/>
              <a:t> </a:t>
            </a:r>
            <a:endParaRPr lang="ru-RU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этап.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24944"/>
            <a:ext cx="3410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Задачи проекта</a:t>
            </a:r>
            <a:r>
              <a:rPr lang="ru-RU" sz="2000" b="1" i="1" u="sng" dirty="0" smtClean="0"/>
              <a:t>:</a:t>
            </a:r>
            <a:endParaRPr lang="ru-RU" sz="2000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7301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 осуществлять поиск и отбор необходимой информации  при знакомстве с достопримечательностями нашего  района</a:t>
            </a:r>
            <a:br>
              <a:rPr lang="ru-RU" sz="2400" dirty="0" smtClean="0"/>
            </a:br>
            <a:endParaRPr lang="ru-RU" sz="2400" dirty="0" smtClean="0"/>
          </a:p>
          <a:p>
            <a:pPr algn="just"/>
            <a:r>
              <a:rPr lang="ru-RU" sz="2400" dirty="0" smtClean="0"/>
              <a:t>- развивать навыки работы с картами, интернет- ресурсами и дополнительной литературой для  получения информации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3920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 этап – </a:t>
            </a:r>
            <a:r>
              <a:rPr lang="ru-RU" sz="2800" b="1" i="1" u="sng" dirty="0" smtClean="0"/>
              <a:t>Планирования. </a:t>
            </a:r>
            <a:endParaRPr lang="ru-RU" sz="28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 этом этапе были распределены достопримечательности нашего района </a:t>
            </a:r>
          </a:p>
          <a:p>
            <a:pPr algn="just"/>
            <a:r>
              <a:rPr lang="ru-RU" sz="2400" dirty="0" smtClean="0"/>
              <a:t>между ребятами класса. Было решено создать мини презентации о выбранных объектах.  Кто-то работал индивидуально, кто-то в малых группах.  Результатом работы планировалось создание интерактивной карты района и викторины о его достопримечательностях.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 этап -</a:t>
            </a:r>
            <a:r>
              <a:rPr lang="ru-RU" sz="2800" b="1" i="1" u="sng" dirty="0" smtClean="0"/>
              <a:t>Исполнительский.</a:t>
            </a:r>
            <a:br>
              <a:rPr lang="ru-RU" sz="2800" b="1" i="1" u="sng" dirty="0" smtClean="0"/>
            </a:br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400" dirty="0" smtClean="0"/>
              <a:t>На этом этапе проходила работа по созданию мини презентаций учащимися нашего класса.  В результате  </a:t>
            </a:r>
            <a:br>
              <a:rPr lang="ru-RU" sz="2400" dirty="0" smtClean="0"/>
            </a:br>
            <a:r>
              <a:rPr lang="ru-RU" sz="2400" dirty="0" smtClean="0"/>
              <a:t> в 3 классе получилось 20 работ, а в 4 классе 21 работа.</a:t>
            </a:r>
            <a:endParaRPr lang="ru-RU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748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 этап </a:t>
            </a:r>
            <a:r>
              <a:rPr lang="ru-RU" sz="2800" b="1" i="1" u="sng" dirty="0" smtClean="0"/>
              <a:t>– Презентационный  </a:t>
            </a:r>
            <a:br>
              <a:rPr lang="ru-RU" sz="2800" b="1" i="1" u="sng" dirty="0" smtClean="0"/>
            </a:br>
            <a:r>
              <a:rPr lang="ru-RU" sz="2800" dirty="0" smtClean="0"/>
              <a:t>(представление результата деятельности).</a:t>
            </a:r>
            <a:br>
              <a:rPr lang="ru-RU" sz="2800" dirty="0" smtClean="0"/>
            </a:br>
            <a:r>
              <a:rPr lang="ru-RU" sz="2400" dirty="0" smtClean="0"/>
              <a:t>На этом этапе сначала  ребята представляли свои работы </a:t>
            </a:r>
            <a:br>
              <a:rPr lang="ru-RU" sz="2400" dirty="0" smtClean="0"/>
            </a:br>
            <a:r>
              <a:rPr lang="ru-RU" sz="2400" dirty="0" smtClean="0"/>
              <a:t>в классе, а затем создавалась карта района. </a:t>
            </a:r>
            <a:br>
              <a:rPr lang="ru-RU" sz="2400" dirty="0" smtClean="0"/>
            </a:br>
            <a:r>
              <a:rPr lang="ru-RU" sz="2400" dirty="0" smtClean="0"/>
              <a:t>Для  викторины были использованы знания, полученные при </a:t>
            </a:r>
            <a:br>
              <a:rPr lang="ru-RU" sz="2400" dirty="0" smtClean="0"/>
            </a:br>
            <a:r>
              <a:rPr lang="ru-RU" sz="2400" dirty="0" smtClean="0"/>
              <a:t>работе над презентациями.</a:t>
            </a:r>
            <a:br>
              <a:rPr lang="ru-RU" sz="2400" dirty="0" smtClean="0"/>
            </a:br>
            <a:r>
              <a:rPr lang="ru-RU" sz="2400" dirty="0" smtClean="0"/>
              <a:t>Полученный продукт нашей работы  мы представляем</a:t>
            </a:r>
            <a:r>
              <a:rPr lang="en-US" sz="2400" dirty="0" smtClean="0"/>
              <a:t> </a:t>
            </a:r>
            <a:r>
              <a:rPr lang="ru-RU" sz="2400" dirty="0" smtClean="0"/>
              <a:t> Вашему вниманию.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9330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 этап – Рефлексивно – оценочный (сравнение планируемых результатов и реальных, обобщение, выводы) </a:t>
            </a:r>
            <a:br>
              <a:rPr lang="ru-RU" sz="2400" dirty="0" smtClean="0"/>
            </a:br>
            <a:endParaRPr lang="ru-RU" sz="2400" dirty="0" smtClean="0"/>
          </a:p>
          <a:p>
            <a:pPr algn="just"/>
            <a:r>
              <a:rPr lang="ru-RU" sz="2400" dirty="0" smtClean="0"/>
              <a:t>7 этап – Проектировочный (продолжение проекта осуществляется в 4 классе)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23" y="1021279"/>
            <a:ext cx="8320353" cy="4815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Результаты </a:t>
            </a:r>
            <a:r>
              <a:rPr lang="ru-RU" sz="2800" i="1" u="sng" smtClean="0"/>
              <a:t>анкетирования родителей</a:t>
            </a:r>
            <a:r>
              <a:rPr lang="ru-RU" sz="280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66" y="1198048"/>
            <a:ext cx="7893668" cy="4461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Вопросы к мониторингу учащихся.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3368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Петербург мой, город   европейский, </a:t>
            </a:r>
          </a:p>
          <a:p>
            <a:pPr algn="ctr"/>
            <a:r>
              <a:rPr lang="ru-RU" sz="3600" b="1" dirty="0" smtClean="0"/>
              <a:t> Там, где </a:t>
            </a:r>
            <a:r>
              <a:rPr lang="ru-RU" sz="3600" b="1" dirty="0" err="1" smtClean="0"/>
              <a:t>Охта</a:t>
            </a:r>
            <a:r>
              <a:rPr lang="ru-RU" sz="3600" b="1" dirty="0" smtClean="0"/>
              <a:t> встретилась с Невой, </a:t>
            </a:r>
          </a:p>
          <a:p>
            <a:pPr algn="ctr"/>
            <a:r>
              <a:rPr lang="ru-RU" sz="3600" b="1" dirty="0" smtClean="0"/>
              <a:t> Раскинулся район Красногвардейский, </a:t>
            </a:r>
          </a:p>
          <a:p>
            <a:pPr algn="ctr"/>
            <a:r>
              <a:rPr lang="ru-RU" sz="3600" b="1" dirty="0" smtClean="0"/>
              <a:t> Он молод и красив, как мы с тобой. </a:t>
            </a:r>
          </a:p>
          <a:p>
            <a:pPr algn="ctr"/>
            <a:r>
              <a:rPr lang="ru-RU" sz="3600" b="1" dirty="0" err="1" smtClean="0"/>
              <a:t>Полюстрово</a:t>
            </a:r>
            <a:r>
              <a:rPr lang="ru-RU" sz="3600" b="1" dirty="0" smtClean="0"/>
              <a:t>,  </a:t>
            </a:r>
            <a:r>
              <a:rPr lang="ru-RU" sz="3600" b="1" dirty="0" err="1" smtClean="0"/>
              <a:t>Заневский</a:t>
            </a:r>
            <a:r>
              <a:rPr lang="ru-RU" sz="3600" b="1" dirty="0" smtClean="0"/>
              <a:t>,  </a:t>
            </a:r>
            <a:r>
              <a:rPr lang="ru-RU" sz="3600" b="1" dirty="0" err="1" smtClean="0"/>
              <a:t>Пискаревка</a:t>
            </a:r>
            <a:r>
              <a:rPr lang="ru-RU" sz="3600" b="1" dirty="0" smtClean="0"/>
              <a:t>,</a:t>
            </a:r>
          </a:p>
          <a:p>
            <a:pPr algn="ctr"/>
            <a:r>
              <a:rPr lang="ru-RU" sz="3600" b="1" dirty="0" smtClean="0"/>
              <a:t> Мостов прекрасней не видал.</a:t>
            </a:r>
          </a:p>
          <a:p>
            <a:pPr algn="ctr"/>
            <a:r>
              <a:rPr lang="ru-RU" sz="3600" b="1" dirty="0" smtClean="0"/>
              <a:t> Я выйду на трамвайной остановке </a:t>
            </a:r>
          </a:p>
          <a:p>
            <a:pPr algn="ctr"/>
            <a:r>
              <a:rPr lang="ru-RU" sz="3600" b="1" dirty="0" smtClean="0"/>
              <a:t> И вновь вернусь на Ладожский вокзал.</a:t>
            </a:r>
            <a:endParaRPr lang="ru-RU" sz="3600" b="1" dirty="0"/>
          </a:p>
        </p:txBody>
      </p:sp>
      <p:pic>
        <p:nvPicPr>
          <p:cNvPr id="3" name="Рисунок 2" descr="KRASNOGVARDEYSKY_UmcJh8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872208" cy="226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3960440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353d584391784b2b899d0023ade9cb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5461197" cy="409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672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teacher</cp:lastModifiedBy>
  <cp:revision>82</cp:revision>
  <dcterms:created xsi:type="dcterms:W3CDTF">2017-03-05T20:14:11Z</dcterms:created>
  <dcterms:modified xsi:type="dcterms:W3CDTF">2018-04-03T08:11:35Z</dcterms:modified>
</cp:coreProperties>
</file>