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C8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28800" y="3159760"/>
            <a:ext cx="457200" cy="1034129"/>
          </a:xfrm>
          <a:prstGeom prst="rect">
            <a:avLst/>
          </a:prstGeom>
          <a:noFill/>
        </p:spPr>
        <p:txBody>
          <a:bodyPr wrap="square" lIns="0" tIns="9144" rIns="0" bIns="9144" rtlCol="0" anchor="ctr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7240" y="1219200"/>
            <a:ext cx="7543800" cy="2152650"/>
          </a:xfrm>
        </p:spPr>
        <p:txBody>
          <a:bodyPr>
            <a:noAutofit/>
          </a:bodyPr>
          <a:lstStyle>
            <a:lvl1pPr>
              <a:defRPr sz="600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3375491"/>
            <a:ext cx="6172200" cy="685800"/>
          </a:xfrm>
        </p:spPr>
        <p:txBody>
          <a:bodyPr anchor="ctr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3947-725D-4FF3-9F44-A8BA9DE50F82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D6A522-0A64-41CA-8321-198A9B7771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133600" y="685801"/>
            <a:ext cx="5791200" cy="3505199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3947-725D-4FF3-9F44-A8BA9DE50F82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A522-0A64-41CA-8321-198A9B7771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9600" y="609601"/>
            <a:ext cx="2133600" cy="51816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895600" y="685801"/>
            <a:ext cx="5029200" cy="4572000"/>
          </a:xfrm>
        </p:spPr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3947-725D-4FF3-9F44-A8BA9DE50F82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8D6A522-0A64-41CA-8321-198A9B77719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3947-725D-4FF3-9F44-A8BA9DE50F82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D6A522-0A64-41CA-8321-198A9B7771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267200" y="4074497"/>
            <a:ext cx="457200" cy="1015663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4267368"/>
            <a:ext cx="3733800" cy="731520"/>
          </a:xfrm>
        </p:spPr>
        <p:txBody>
          <a:bodyPr anchor="ctr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3947-725D-4FF3-9F44-A8BA9DE50F82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D6A522-0A64-41CA-8321-198A9B7771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286000" y="1905000"/>
            <a:ext cx="6035040" cy="2350008"/>
          </a:xfrm>
        </p:spPr>
        <p:txBody>
          <a:bodyPr/>
          <a:lstStyle>
            <a:lvl1pPr marL="0" algn="l" defTabSz="914400" rtl="0" eaLnBrk="1" latinLnBrk="0" hangingPunct="1">
              <a:spcBef>
                <a:spcPct val="0"/>
              </a:spcBef>
              <a:buNone/>
              <a:defRPr lang="en-US" sz="5400" b="0" kern="1200" cap="none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3947-725D-4FF3-9F44-A8BA9DE50F82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D6A522-0A64-41CA-8321-198A9B7771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3"/>
          </p:nvPr>
        </p:nvSpPr>
        <p:spPr>
          <a:xfrm>
            <a:off x="1344168" y="658368"/>
            <a:ext cx="3273552" cy="3429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14"/>
          </p:nvPr>
        </p:nvSpPr>
        <p:spPr>
          <a:xfrm>
            <a:off x="5029200" y="658368"/>
            <a:ext cx="3273552" cy="34321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4112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44168" y="1371600"/>
            <a:ext cx="3276600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29200" y="661976"/>
            <a:ext cx="3273552" cy="639762"/>
          </a:xfrm>
        </p:spPr>
        <p:txBody>
          <a:bodyPr anchor="ctr">
            <a:noAutofit/>
          </a:bodyPr>
          <a:lstStyle>
            <a:lvl1pPr marL="0" indent="0">
              <a:buNone/>
              <a:defRPr sz="22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29200" y="1371600"/>
            <a:ext cx="3273552" cy="2743200"/>
          </a:xfrm>
        </p:spPr>
        <p:txBody>
          <a:bodyPr anchor="t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5664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4780280" y="520192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3947-725D-4FF3-9F44-A8BA9DE50F82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D6A522-0A64-41CA-8321-198A9B7771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3947-725D-4FF3-9F44-A8BA9DE50F82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D6A522-0A64-41CA-8321-198A9B7771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3947-725D-4FF3-9F44-A8BA9DE50F82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D6A522-0A64-41CA-8321-198A9B7771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5328920" y="1774588"/>
            <a:ext cx="457200" cy="1231106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1"/>
            <a:ext cx="4343400" cy="3429000"/>
          </a:xfrm>
        </p:spPr>
        <p:txBody>
          <a:bodyPr anchor="ctr"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685801"/>
            <a:ext cx="2590800" cy="3429000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3947-725D-4FF3-9F44-A8BA9DE50F82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D6A522-0A64-41CA-8321-198A9B7771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8" name="Title 1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219200" y="612775"/>
            <a:ext cx="6705600" cy="2546985"/>
          </a:xfrm>
          <a:effectLst>
            <a:outerShdw blurRad="152400" dist="317500" dir="5400000" sx="90000" sy="-19000" rotWithShape="0">
              <a:prstClr val="black">
                <a:alpha val="15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743200" y="3453047"/>
            <a:ext cx="5029200" cy="720804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435352" y="3331464"/>
            <a:ext cx="457200" cy="923330"/>
          </a:xfrm>
          <a:prstGeom prst="rect">
            <a:avLst/>
          </a:prstGeom>
          <a:noFill/>
        </p:spPr>
        <p:txBody>
          <a:bodyPr wrap="square" lIns="0" tIns="0" rIns="0" bIns="0" rtlCol="0" anchor="t" anchorCtr="0">
            <a:sp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{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FA3947-725D-4FF3-9F44-A8BA9DE50F82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8D6A522-0A64-41CA-8321-198A9B777196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>
            <a:gsLst>
              <a:gs pos="0">
                <a:schemeClr val="accent6">
                  <a:lumMod val="50000"/>
                  <a:alpha val="36000"/>
                </a:schemeClr>
              </a:gs>
              <a:gs pos="100000">
                <a:schemeClr val="bg2">
                  <a:alpha val="1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 rot="19724275">
            <a:off x="1373221" y="1038440"/>
            <a:ext cx="7240620" cy="570698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7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 rot="17656910">
            <a:off x="-274211" y="1165875"/>
            <a:ext cx="5538472" cy="4480459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 rot="19724275">
            <a:off x="3277955" y="116854"/>
            <a:ext cx="6479362" cy="4754757"/>
          </a:xfrm>
          <a:prstGeom prst="ellipse">
            <a:avLst/>
          </a:prstGeom>
          <a:gradFill flip="none" rotWithShape="1">
            <a:gsLst>
              <a:gs pos="0">
                <a:schemeClr val="accent6">
                  <a:lumMod val="60000"/>
                  <a:lumOff val="40000"/>
                  <a:alpha val="8000"/>
                </a:schemeClr>
              </a:gs>
              <a:gs pos="58000">
                <a:schemeClr val="bg2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77240" y="4876800"/>
            <a:ext cx="7543800" cy="9144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685801"/>
            <a:ext cx="6096000" cy="3657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547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A7FA3947-725D-4FF3-9F44-A8BA9DE50F82}" type="datetimeFigureOut">
              <a:rPr lang="ru-RU" smtClean="0"/>
              <a:pPr/>
              <a:t>13.05.2017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2960" y="6154738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2960" y="5842000"/>
            <a:ext cx="2133600" cy="304800"/>
          </a:xfrm>
          <a:prstGeom prst="rect">
            <a:avLst/>
          </a:prstGeom>
        </p:spPr>
        <p:txBody>
          <a:bodyPr vert="horz" lIns="91440" tIns="45720" rIns="91440" bIns="9144" rtlCol="0" anchor="b"/>
          <a:lstStyle>
            <a:lvl1pPr algn="l">
              <a:defRPr sz="1600">
                <a:solidFill>
                  <a:schemeClr val="tx1">
                    <a:alpha val="60000"/>
                  </a:schemeClr>
                </a:solidFill>
                <a:effectLst/>
              </a:defRPr>
            </a:lvl1pPr>
          </a:lstStyle>
          <a:p>
            <a:fld id="{E8D6A522-0A64-41CA-8321-198A9B77719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56032" algn="l" defTabSz="914400" rtl="0" eaLnBrk="1" latinLnBrk="0" hangingPunct="1">
        <a:spcBef>
          <a:spcPct val="20000"/>
        </a:spcBef>
        <a:spcAft>
          <a:spcPts val="0"/>
        </a:spcAft>
        <a:buSzPct val="60000"/>
        <a:buFont typeface="Wingdings" pitchFamily="2" charset="2"/>
        <a:buChar char=""/>
        <a:defRPr sz="21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1pPr>
      <a:lvl2pPr marL="6400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9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2pPr>
      <a:lvl3pPr marL="10058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7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3pPr>
      <a:lvl4pPr marL="1371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6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4pPr>
      <a:lvl5pPr marL="164592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500" kern="120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n-lt"/>
          <a:ea typeface="+mn-ea"/>
          <a:cs typeface="+mn-cs"/>
        </a:defRPr>
      </a:lvl5pPr>
      <a:lvl6pPr marL="196596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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6pPr>
      <a:lvl7pPr marL="224028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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7pPr>
      <a:lvl8pPr marL="251460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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8pPr>
      <a:lvl9pPr marL="2834640" indent="-256032" algn="l" defTabSz="914400" rtl="0" eaLnBrk="1" latinLnBrk="0" hangingPunct="1">
        <a:spcBef>
          <a:spcPct val="20000"/>
        </a:spcBef>
        <a:buSzPct val="60000"/>
        <a:buFont typeface="Wingdings" pitchFamily="2" charset="2"/>
        <a:buChar char=""/>
        <a:defRPr sz="1400" kern="1200">
          <a:solidFill>
            <a:schemeClr val="tx1"/>
          </a:solidFill>
          <a:effectLst>
            <a:outerShdw blurRad="38100" dist="38100" dir="2700000" algn="ctr" rotWithShape="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77240" y="404664"/>
            <a:ext cx="7543800" cy="1152128"/>
          </a:xfrm>
        </p:spPr>
        <p:txBody>
          <a:bodyPr>
            <a:normAutofit fontScale="90000"/>
          </a:bodyPr>
          <a:lstStyle/>
          <a:p>
            <a:pPr algn="just"/>
            <a:r>
              <a:rPr lang="ru-RU" dirty="0"/>
              <a:t>К</a:t>
            </a:r>
            <a:r>
              <a:rPr lang="ru-RU" dirty="0" smtClean="0"/>
              <a:t>репость </a:t>
            </a:r>
            <a:r>
              <a:rPr lang="ru-RU" dirty="0" err="1" smtClean="0"/>
              <a:t>Ниеншанц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5085184"/>
            <a:ext cx="6172200" cy="1772816"/>
          </a:xfrm>
        </p:spPr>
        <p:txBody>
          <a:bodyPr>
            <a:normAutofit/>
          </a:bodyPr>
          <a:lstStyle/>
          <a:p>
            <a:r>
              <a:rPr lang="ru-RU" dirty="0" smtClean="0"/>
              <a:t>Федотова Максима</a:t>
            </a:r>
          </a:p>
        </p:txBody>
      </p:sp>
      <p:pic>
        <p:nvPicPr>
          <p:cNvPr id="5" name="Рисунок 4" descr="img1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700808"/>
            <a:ext cx="5360144" cy="40201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xmlns="" val="9932273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95536" y="2204864"/>
            <a:ext cx="8568952" cy="4176464"/>
          </a:xfrm>
        </p:spPr>
        <p:txBody>
          <a:bodyPr/>
          <a:lstStyle/>
          <a:p>
            <a:r>
              <a:rPr lang="ru-RU" sz="2400" dirty="0" smtClean="0"/>
              <a:t>Шведы выбирали место для строительства своих крепостей в дельте Невы, исходя из того соображения, что левобережье излучины Охты — ближайшее к морю место, не затопляемое даже во время катастрофических наводнений, случающихся на Неве раз в сто лет. Почему это обстоятельство не принял во внимание Петр </a:t>
            </a:r>
            <a:r>
              <a:rPr lang="en-US" sz="2400" dirty="0"/>
              <a:t>I</a:t>
            </a:r>
            <a:r>
              <a:rPr lang="ru-RU" sz="2400" dirty="0" smtClean="0"/>
              <a:t>, остаётся только догадываться, но сам факт наглядно свидетельствует о том, что шведы пользовались сведениями о гидрологии Невы, полученными от местных жителей.</a:t>
            </a:r>
            <a:endParaRPr lang="ru-RU" sz="2400" dirty="0"/>
          </a:p>
        </p:txBody>
      </p:sp>
      <p:pic>
        <p:nvPicPr>
          <p:cNvPr id="3" name="Рисунок 2" descr="pamyatnyi-znak-krepost-nienshants-sankt-peterburg-0022902163-preview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5576" y="260648"/>
            <a:ext cx="3149744" cy="2359564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4" name="Рисунок 3" descr="fragment-pamyatnogo-znaka-krepost-nienshants-sankt-0022863845-preview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6056" y="260648"/>
            <a:ext cx="3293760" cy="237626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498274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8676456" cy="6858000"/>
          </a:xfrm>
        </p:spPr>
        <p:txBody>
          <a:bodyPr/>
          <a:lstStyle/>
          <a:p>
            <a:r>
              <a:rPr lang="ru-RU" sz="2400" dirty="0"/>
              <a:t>Известно, что инженер-фортификатор Ивана Грозного Иван </a:t>
            </a:r>
            <a:r>
              <a:rPr lang="ru-RU" sz="2400" dirty="0" err="1"/>
              <a:t>Выродков</a:t>
            </a:r>
            <a:r>
              <a:rPr lang="ru-RU" sz="2400" dirty="0"/>
              <a:t> совместно с П. Петровым в 1557 году руководил строительством порта-крепости в устье реки Нева. В документе, датируемом 1599–1601 годами, упоминается наличие в городке </a:t>
            </a:r>
            <a:r>
              <a:rPr lang="ru-RU" sz="2400" i="1" dirty="0"/>
              <a:t>Невское устье</a:t>
            </a:r>
            <a:r>
              <a:rPr lang="ru-RU" sz="2400" dirty="0"/>
              <a:t> Государева гостиного двора, корабельной пристани и православного храма, кроме того, говорится, что в городке жили «волостные люди</a:t>
            </a:r>
            <a:r>
              <a:rPr lang="ru-RU" sz="2400" dirty="0" smtClean="0"/>
              <a:t>». </a:t>
            </a:r>
            <a:r>
              <a:rPr lang="ru-RU" sz="2400" dirty="0"/>
              <a:t>Известно, что только в 1615 г. сюда приходили 16 судов из Выборга, Ивангорода, Ладоги, Нарвы, Новгорода, </a:t>
            </a:r>
            <a:r>
              <a:rPr lang="ru-RU" sz="2400" dirty="0" err="1"/>
              <a:t>Норчёпинга</a:t>
            </a:r>
            <a:r>
              <a:rPr lang="ru-RU" sz="2400" dirty="0"/>
              <a:t>, </a:t>
            </a:r>
            <a:r>
              <a:rPr lang="ru-RU" sz="2400" dirty="0" err="1"/>
              <a:t>Ревеля</a:t>
            </a:r>
            <a:r>
              <a:rPr lang="ru-RU" sz="2400" dirty="0"/>
              <a:t>, </a:t>
            </a:r>
            <a:r>
              <a:rPr lang="ru-RU" sz="2400" dirty="0" smtClean="0"/>
              <a:t>Стокгольма.</a:t>
            </a:r>
            <a:r>
              <a:rPr lang="ru-RU" sz="2400" dirty="0"/>
              <a:t/>
            </a:r>
            <a:br>
              <a:rPr lang="ru-RU" sz="2400" dirty="0"/>
            </a:br>
            <a:r>
              <a:rPr lang="ru-RU" sz="2400" dirty="0"/>
              <a:t>Это русское поселение послужило основой городу, который в начале XVII века будет здесь построен шведами, и даже дало ему своё название: поскольку шведское слово «</a:t>
            </a:r>
            <a:r>
              <a:rPr lang="ru-RU" sz="2400" dirty="0" err="1"/>
              <a:t>nyen</a:t>
            </a:r>
            <a:r>
              <a:rPr lang="ru-RU" sz="2400" dirty="0"/>
              <a:t>» и значит «невский», оно употреблялось по отношению к русскому поселению ещё до захвата </a:t>
            </a:r>
            <a:r>
              <a:rPr lang="ru-RU" sz="2400" dirty="0" err="1"/>
              <a:t>Приневья</a:t>
            </a:r>
            <a:r>
              <a:rPr lang="ru-RU" sz="2400" dirty="0"/>
              <a:t> Швецией.</a:t>
            </a:r>
            <a:r>
              <a:rPr lang="ru-RU" sz="2000" dirty="0"/>
              <a:t/>
            </a:r>
            <a:br>
              <a:rPr lang="ru-RU" sz="2000" dirty="0"/>
            </a:b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xmlns="" val="4581461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755576" y="4869160"/>
            <a:ext cx="7899216" cy="914400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</a:rPr>
              <a:t>Знак крепости </a:t>
            </a:r>
            <a:r>
              <a:rPr lang="ru-RU" dirty="0" err="1" smtClean="0">
                <a:solidFill>
                  <a:srgbClr val="FF0000"/>
                </a:solidFill>
              </a:rPr>
              <a:t>Ниеншанц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s://upload.wikimedia.org/wikipedia/commons/thumb/8/89/Ingria_Coat-of-Arms.svg/100px-Ingria_Coat-of-Arms.svg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332656"/>
            <a:ext cx="3672408" cy="473740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Рисунок 3" descr="390846_4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260648"/>
            <a:ext cx="4742978" cy="460851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xmlns="" val="115111931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азовая">
  <a:themeElements>
    <a:clrScheme name="Базовая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629DD1"/>
      </a:accent1>
      <a:accent2>
        <a:srgbClr val="297FD5"/>
      </a:accent2>
      <a:accent3>
        <a:srgbClr val="7F8FA9"/>
      </a:accent3>
      <a:accent4>
        <a:srgbClr val="4A66AC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Базовая">
      <a:maj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азовая">
      <a: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48000">
              <a:schemeClr val="phClr">
                <a:tint val="54000"/>
                <a:satMod val="140000"/>
              </a:schemeClr>
            </a:gs>
            <a:gs pos="100000">
              <a:schemeClr val="phClr">
                <a:tint val="24000"/>
                <a:satMod val="260000"/>
              </a:schemeClr>
            </a:gs>
          </a:gsLst>
          <a:lin ang="1620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48000"/>
                <a:satMod val="180000"/>
                <a:lumMod val="94000"/>
              </a:schemeClr>
            </a:gs>
            <a:gs pos="100000">
              <a:schemeClr val="phClr">
                <a:shade val="48000"/>
                <a:satMod val="180000"/>
                <a:lumMod val="94000"/>
              </a:schemeClr>
            </a:gs>
          </a:gsLst>
          <a:lin ang="4140000" scaled="1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12700" dir="5400000" sx="102000" sy="102000" rotWithShape="0">
              <a:srgbClr val="000000">
                <a:alpha val="32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19800000"/>
            </a:lightRig>
          </a:scene3d>
          <a:sp3d prstMaterial="metal">
            <a:bevelT w="38100" h="38100"/>
          </a:sp3d>
        </a:effectStyle>
        <a:effectStyle>
          <a:effectLst>
            <a:outerShdw blurRad="114300" dist="114300" dir="5400000" rotWithShape="0">
              <a:srgbClr val="000000">
                <a:alpha val="7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plastic"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</a:schemeClr>
            </a:gs>
            <a:gs pos="100000">
              <a:schemeClr val="phClr">
                <a:shade val="40000"/>
                <a:satMod val="18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4000"/>
                <a:satMod val="280000"/>
              </a:schemeClr>
              <a:schemeClr val="phClr">
                <a:tint val="60000"/>
                <a:satMod val="12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Elemental</Template>
  <TotalTime>84</TotalTime>
  <Words>56</Words>
  <Application>Microsoft Office PowerPoint</Application>
  <PresentationFormat>Экран (4:3)</PresentationFormat>
  <Paragraphs>5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Базовая</vt:lpstr>
      <vt:lpstr>Крепость Ниеншанц </vt:lpstr>
      <vt:lpstr>Шведы выбирали место для строительства своих крепостей в дельте Невы, исходя из того соображения, что левобережье излучины Охты — ближайшее к морю место, не затопляемое даже во время катастрофических наводнений, случающихся на Неве раз в сто лет. Почему это обстоятельство не принял во внимание Петр I, остаётся только догадываться, но сам факт наглядно свидетельствует о том, что шведы пользовались сведениями о гидрологии Невы, полученными от местных жителей.</vt:lpstr>
      <vt:lpstr>Известно, что инженер-фортификатор Ивана Грозного Иван Выродков совместно с П. Петровым в 1557 году руководил строительством порта-крепости в устье реки Нева. В документе, датируемом 1599–1601 годами, упоминается наличие в городке Невское устье Государева гостиного двора, корабельной пристани и православного храма, кроме того, говорится, что в городке жили «волостные люди». Известно, что только в 1615 г. сюда приходили 16 судов из Выборга, Ивангорода, Ладоги, Нарвы, Новгорода, Норчёпинга, Ревеля, Стокгольма. Это русское поселение послужило основой городу, который в начале XVII века будет здесь построен шведами, и даже дало ему своё название: поскольку шведское слово «nyen» и значит «невский», оно употреблялось по отношению к русскому поселению ещё до захвата Приневья Швецией. </vt:lpstr>
      <vt:lpstr>Знак крепости Ниеншанц</vt:lpstr>
    </vt:vector>
  </TitlesOfParts>
  <Company>Krokoz™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Крепость Ниеншанс</dc:title>
  <dc:creator>Наташа</dc:creator>
  <cp:lastModifiedBy>130464luda</cp:lastModifiedBy>
  <cp:revision>9</cp:revision>
  <dcterms:created xsi:type="dcterms:W3CDTF">2017-02-13T16:50:15Z</dcterms:created>
  <dcterms:modified xsi:type="dcterms:W3CDTF">2017-05-13T13:18:38Z</dcterms:modified>
</cp:coreProperties>
</file>