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38"/>
  </p:notesMasterIdLst>
  <p:sldIdLst>
    <p:sldId id="256" r:id="rId2"/>
    <p:sldId id="270" r:id="rId3"/>
    <p:sldId id="290" r:id="rId4"/>
    <p:sldId id="291" r:id="rId5"/>
    <p:sldId id="260" r:id="rId6"/>
    <p:sldId id="257" r:id="rId7"/>
    <p:sldId id="262" r:id="rId8"/>
    <p:sldId id="265" r:id="rId9"/>
    <p:sldId id="299" r:id="rId10"/>
    <p:sldId id="300" r:id="rId11"/>
    <p:sldId id="266" r:id="rId12"/>
    <p:sldId id="301" r:id="rId13"/>
    <p:sldId id="259" r:id="rId14"/>
    <p:sldId id="303" r:id="rId15"/>
    <p:sldId id="269" r:id="rId16"/>
    <p:sldId id="304" r:id="rId17"/>
    <p:sldId id="305" r:id="rId18"/>
    <p:sldId id="307" r:id="rId19"/>
    <p:sldId id="311" r:id="rId20"/>
    <p:sldId id="309" r:id="rId21"/>
    <p:sldId id="310" r:id="rId22"/>
    <p:sldId id="264" r:id="rId23"/>
    <p:sldId id="292" r:id="rId24"/>
    <p:sldId id="267" r:id="rId25"/>
    <p:sldId id="272" r:id="rId26"/>
    <p:sldId id="287" r:id="rId27"/>
    <p:sldId id="263" r:id="rId28"/>
    <p:sldId id="276" r:id="rId29"/>
    <p:sldId id="296" r:id="rId30"/>
    <p:sldId id="281" r:id="rId31"/>
    <p:sldId id="279" r:id="rId32"/>
    <p:sldId id="313" r:id="rId33"/>
    <p:sldId id="314" r:id="rId34"/>
    <p:sldId id="308" r:id="rId35"/>
    <p:sldId id="312" r:id="rId36"/>
    <p:sldId id="286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717" autoAdjust="0"/>
  </p:normalViewPr>
  <p:slideViewPr>
    <p:cSldViewPr>
      <p:cViewPr varScale="1">
        <p:scale>
          <a:sx n="99" d="100"/>
          <a:sy n="99" d="100"/>
        </p:scale>
        <p:origin x="-24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262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413561-35A6-4F70-9B0D-1450C0566F25}" type="datetimeFigureOut">
              <a:rPr lang="ru-RU" smtClean="0"/>
              <a:pPr/>
              <a:t>27.01.2015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806AFF-1F48-4D45-942D-7FA6BD31385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806AFF-1F48-4D45-942D-7FA6BD313854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2B5DE24-1B51-4C14-A326-9C96B012979F}" type="datetimeFigureOut">
              <a:rPr lang="ru-RU" smtClean="0"/>
              <a:pPr/>
              <a:t>27.01.2015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9BB2A37-D13C-473F-B646-69BC4A33039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2B5DE24-1B51-4C14-A326-9C96B012979F}" type="datetimeFigureOut">
              <a:rPr lang="ru-RU" smtClean="0"/>
              <a:pPr/>
              <a:t>27.01.2015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9BB2A37-D13C-473F-B646-69BC4A3303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2B5DE24-1B51-4C14-A326-9C96B012979F}" type="datetimeFigureOut">
              <a:rPr lang="ru-RU" smtClean="0"/>
              <a:pPr/>
              <a:t>27.01.2015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9BB2A37-D13C-473F-B646-69BC4A3303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2B5DE24-1B51-4C14-A326-9C96B012979F}" type="datetimeFigureOut">
              <a:rPr lang="ru-RU" smtClean="0"/>
              <a:pPr/>
              <a:t>27.01.2015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9BB2A37-D13C-473F-B646-69BC4A3303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2B5DE24-1B51-4C14-A326-9C96B012979F}" type="datetimeFigureOut">
              <a:rPr lang="ru-RU" smtClean="0"/>
              <a:pPr/>
              <a:t>27.01.2015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9BB2A37-D13C-473F-B646-69BC4A33039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2B5DE24-1B51-4C14-A326-9C96B012979F}" type="datetimeFigureOut">
              <a:rPr lang="ru-RU" smtClean="0"/>
              <a:pPr/>
              <a:t>27.01.2015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9BB2A37-D13C-473F-B646-69BC4A3303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2B5DE24-1B51-4C14-A326-9C96B012979F}" type="datetimeFigureOut">
              <a:rPr lang="ru-RU" smtClean="0"/>
              <a:pPr/>
              <a:t>27.01.2015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9BB2A37-D13C-473F-B646-69BC4A3303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2B5DE24-1B51-4C14-A326-9C96B012979F}" type="datetimeFigureOut">
              <a:rPr lang="ru-RU" smtClean="0"/>
              <a:pPr/>
              <a:t>27.01.2015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9BB2A37-D13C-473F-B646-69BC4A3303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2B5DE24-1B51-4C14-A326-9C96B012979F}" type="datetimeFigureOut">
              <a:rPr lang="ru-RU" smtClean="0"/>
              <a:pPr/>
              <a:t>27.01.2015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9BB2A37-D13C-473F-B646-69BC4A33039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2B5DE24-1B51-4C14-A326-9C96B012979F}" type="datetimeFigureOut">
              <a:rPr lang="ru-RU" smtClean="0"/>
              <a:pPr/>
              <a:t>27.01.2015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9BB2A37-D13C-473F-B646-69BC4A3303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2B5DE24-1B51-4C14-A326-9C96B012979F}" type="datetimeFigureOut">
              <a:rPr lang="ru-RU" smtClean="0"/>
              <a:pPr/>
              <a:t>27.01.2015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9BB2A37-D13C-473F-B646-69BC4A33039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42B5DE24-1B51-4C14-A326-9C96B012979F}" type="datetimeFigureOut">
              <a:rPr lang="ru-RU" smtClean="0"/>
              <a:pPr/>
              <a:t>27.01.2015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D9BB2A37-D13C-473F-B646-69BC4A33039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1484784"/>
            <a:ext cx="7772400" cy="4680520"/>
          </a:xfrm>
        </p:spPr>
        <p:txBody>
          <a:bodyPr>
            <a:normAutofit fontScale="90000"/>
          </a:bodyPr>
          <a:lstStyle/>
          <a:p>
            <a:pPr algn="r"/>
            <a:r>
              <a:rPr lang="ru-RU" sz="4000" i="1" dirty="0" smtClean="0"/>
              <a:t/>
            </a:r>
            <a:br>
              <a:rPr lang="ru-RU" sz="4000" i="1" dirty="0" smtClean="0"/>
            </a:br>
            <a:r>
              <a:rPr lang="ru-RU" sz="4000" i="1" dirty="0" smtClean="0"/>
              <a:t/>
            </a:r>
            <a:br>
              <a:rPr lang="ru-RU" sz="4000" i="1" dirty="0" smtClean="0"/>
            </a:br>
            <a:r>
              <a:rPr lang="ru-RU" sz="4000" i="1" dirty="0" smtClean="0"/>
              <a:t/>
            </a:r>
            <a:br>
              <a:rPr lang="ru-RU" sz="4000" i="1" dirty="0" smtClean="0"/>
            </a:br>
            <a:r>
              <a:rPr lang="ru-RU" sz="4000" i="1" dirty="0" smtClean="0"/>
              <a:t/>
            </a:r>
            <a:br>
              <a:rPr lang="ru-RU" sz="4000" i="1" dirty="0" smtClean="0"/>
            </a:br>
            <a:r>
              <a:rPr lang="ru-RU" sz="4000" i="1" dirty="0" smtClean="0"/>
              <a:t/>
            </a:r>
            <a:br>
              <a:rPr lang="ru-RU" sz="4000" i="1" dirty="0" smtClean="0"/>
            </a:br>
            <a:r>
              <a:rPr lang="en-US" sz="4000" i="1" dirty="0" smtClean="0"/>
              <a:t/>
            </a:r>
            <a:br>
              <a:rPr lang="en-US" sz="4000" i="1" dirty="0" smtClean="0"/>
            </a:br>
            <a:r>
              <a:rPr lang="en-US" sz="4000" i="1" dirty="0" smtClean="0"/>
              <a:t/>
            </a:r>
            <a:br>
              <a:rPr lang="en-US" sz="4000" i="1" dirty="0" smtClean="0"/>
            </a:br>
            <a:r>
              <a:rPr lang="en-US" sz="4000" i="1" dirty="0" smtClean="0"/>
              <a:t/>
            </a:r>
            <a:br>
              <a:rPr lang="en-US" sz="4000" i="1" dirty="0" smtClean="0"/>
            </a:br>
            <a:r>
              <a:rPr lang="en-US" sz="4000" i="1" dirty="0" smtClean="0"/>
              <a:t/>
            </a:r>
            <a:br>
              <a:rPr lang="en-US" sz="4000" i="1" dirty="0" smtClean="0"/>
            </a:br>
            <a:r>
              <a:rPr lang="en-US" sz="4000" i="1" dirty="0" smtClean="0"/>
              <a:t/>
            </a:r>
            <a:br>
              <a:rPr lang="en-US" sz="4000" i="1" dirty="0" smtClean="0"/>
            </a:br>
            <a:r>
              <a:rPr lang="en-US" sz="4000" i="1" dirty="0" smtClean="0"/>
              <a:t/>
            </a:r>
            <a:br>
              <a:rPr lang="en-US" sz="4000" i="1" dirty="0" smtClean="0"/>
            </a:br>
            <a:r>
              <a:rPr lang="en-US" sz="4000" i="1" dirty="0" smtClean="0"/>
              <a:t/>
            </a:r>
            <a:br>
              <a:rPr lang="en-US" sz="4000" i="1" dirty="0" smtClean="0"/>
            </a:br>
            <a:r>
              <a:rPr lang="en-US" sz="4000" i="1" dirty="0" smtClean="0"/>
              <a:t/>
            </a:r>
            <a:br>
              <a:rPr lang="en-US" sz="4000" i="1" dirty="0" smtClean="0"/>
            </a:br>
            <a:r>
              <a:rPr lang="en-US" sz="4000" i="1" dirty="0" smtClean="0"/>
              <a:t/>
            </a:r>
            <a:br>
              <a:rPr lang="en-US" sz="4000" i="1" dirty="0" smtClean="0"/>
            </a:br>
            <a:r>
              <a:rPr lang="en-US" sz="4000" i="1" dirty="0" smtClean="0"/>
              <a:t/>
            </a:r>
            <a:br>
              <a:rPr lang="en-US" sz="4000" i="1" dirty="0" smtClean="0"/>
            </a:br>
            <a:r>
              <a:rPr lang="en-US" sz="4000" i="1" dirty="0" smtClean="0"/>
              <a:t/>
            </a:r>
            <a:br>
              <a:rPr lang="en-US" sz="4000" i="1" dirty="0" smtClean="0"/>
            </a:br>
            <a:r>
              <a:rPr lang="en-US" sz="4000" i="1" dirty="0" smtClean="0"/>
              <a:t/>
            </a:r>
            <a:br>
              <a:rPr lang="en-US" sz="4000" i="1" dirty="0" smtClean="0"/>
            </a:br>
            <a:r>
              <a:rPr lang="en-US" sz="4000" i="1" dirty="0" smtClean="0"/>
              <a:t/>
            </a:r>
            <a:br>
              <a:rPr lang="en-US" sz="4000" i="1" dirty="0" smtClean="0"/>
            </a:br>
            <a:r>
              <a:rPr lang="ru-RU" sz="4000" b="1" i="1" dirty="0" smtClean="0"/>
              <a:t>«</a:t>
            </a:r>
            <a:r>
              <a:rPr lang="ru-RU" sz="4000" b="1" i="1" dirty="0" err="1" smtClean="0"/>
              <a:t>Деятельностный</a:t>
            </a:r>
            <a:r>
              <a:rPr lang="ru-RU" sz="4000" b="1" i="1" dirty="0" smtClean="0"/>
              <a:t> подход к организации образовательного процесса в старших группах как способ достижения результатов образовательной программы» </a:t>
            </a: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>                                                                               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Составила воспитатели ГБДОУ № 59 </a:t>
            </a:r>
            <a:br>
              <a:rPr lang="ru-RU" sz="1800" dirty="0" smtClean="0">
                <a:latin typeface="Arial" pitchFamily="34" charset="0"/>
                <a:cs typeface="Arial" pitchFamily="34" charset="0"/>
              </a:rPr>
            </a:br>
            <a:r>
              <a:rPr lang="ru-RU" sz="1800" dirty="0" smtClean="0">
                <a:latin typeface="Arial" pitchFamily="34" charset="0"/>
                <a:cs typeface="Arial" pitchFamily="34" charset="0"/>
              </a:rPr>
              <a:t>                                                                                   </a:t>
            </a:r>
            <a:r>
              <a:rPr lang="ru-RU" sz="1800" dirty="0" err="1" smtClean="0">
                <a:latin typeface="Arial" pitchFamily="34" charset="0"/>
                <a:cs typeface="Arial" pitchFamily="34" charset="0"/>
              </a:rPr>
              <a:t>Мостяева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Ольга Васильевна</a:t>
            </a:r>
            <a:br>
              <a:rPr lang="ru-RU" sz="1800" dirty="0" smtClean="0">
                <a:latin typeface="Arial" pitchFamily="34" charset="0"/>
                <a:cs typeface="Arial" pitchFamily="34" charset="0"/>
              </a:rPr>
            </a:br>
            <a:r>
              <a:rPr lang="ru-RU" sz="1800" dirty="0" smtClean="0">
                <a:latin typeface="Arial" pitchFamily="34" charset="0"/>
                <a:cs typeface="Arial" pitchFamily="34" charset="0"/>
              </a:rPr>
              <a:t>Иванова Надежда Борисовна</a:t>
            </a:r>
            <a:br>
              <a:rPr lang="ru-RU" sz="1800" dirty="0" smtClean="0">
                <a:latin typeface="Arial" pitchFamily="34" charset="0"/>
                <a:cs typeface="Arial" pitchFamily="34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71600" y="980728"/>
            <a:ext cx="3466728" cy="64008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ru-RU" dirty="0" smtClean="0">
                <a:solidFill>
                  <a:srgbClr val="0000FF"/>
                </a:solidFill>
              </a:rPr>
              <a:t>Новогодние елочные игрушки</a:t>
            </a: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5724128" y="260648"/>
            <a:ext cx="2644864" cy="640080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pPr algn="ctr"/>
            <a:r>
              <a:rPr lang="ru-RU" dirty="0" smtClean="0">
                <a:solidFill>
                  <a:srgbClr val="0000FF"/>
                </a:solidFill>
              </a:rPr>
              <a:t>Макаронное солнышко</a:t>
            </a:r>
            <a:endParaRPr lang="ru-RU" dirty="0">
              <a:solidFill>
                <a:srgbClr val="0000FF"/>
              </a:solidFill>
            </a:endParaRPr>
          </a:p>
        </p:txBody>
      </p:sp>
      <p:pic>
        <p:nvPicPr>
          <p:cNvPr id="7" name="Содержимое 6" descr="DSC_7873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251520" y="1916832"/>
            <a:ext cx="4892308" cy="3240360"/>
          </a:xfrm>
        </p:spPr>
      </p:pic>
      <p:pic>
        <p:nvPicPr>
          <p:cNvPr id="8" name="Содержимое 7" descr="DSC_7216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 rot="16200000">
            <a:off x="4475237" y="1883999"/>
            <a:ext cx="5141226" cy="3405227"/>
          </a:xfrm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186808" cy="796466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2500" lnSpcReduction="20000"/>
          </a:bodyPr>
          <a:lstStyle/>
          <a:p>
            <a:pPr algn="ctr"/>
            <a:r>
              <a:rPr lang="ru-RU" dirty="0" smtClean="0">
                <a:solidFill>
                  <a:srgbClr val="0000FF"/>
                </a:solidFill>
              </a:rPr>
              <a:t>Творческая выставка рисунков и поделок </a:t>
            </a:r>
          </a:p>
          <a:p>
            <a:pPr algn="ctr"/>
            <a:r>
              <a:rPr lang="ru-RU" dirty="0" smtClean="0">
                <a:solidFill>
                  <a:srgbClr val="0000FF"/>
                </a:solidFill>
              </a:rPr>
              <a:t>совместно с родителями</a:t>
            </a: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88024" y="1772816"/>
            <a:ext cx="4023360" cy="64008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ru-RU" dirty="0" smtClean="0">
                <a:solidFill>
                  <a:srgbClr val="0000FF"/>
                </a:solidFill>
              </a:rPr>
              <a:t>Лепка «Любимый сказочный герой»</a:t>
            </a:r>
            <a:endParaRPr lang="ru-RU" dirty="0">
              <a:solidFill>
                <a:srgbClr val="0000FF"/>
              </a:solidFill>
            </a:endParaRPr>
          </a:p>
        </p:txBody>
      </p:sp>
      <p:pic>
        <p:nvPicPr>
          <p:cNvPr id="7" name="Содержимое 6" descr="IMG_20140328_071418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179511" y="1340768"/>
            <a:ext cx="4512501" cy="3384376"/>
          </a:xfrm>
        </p:spPr>
      </p:pic>
      <p:pic>
        <p:nvPicPr>
          <p:cNvPr id="8" name="Содержимое 7" descr="IMG_20140328_071445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716016" y="2996952"/>
            <a:ext cx="4224469" cy="316835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DSC_1923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323528" y="836712"/>
            <a:ext cx="3528392" cy="5327180"/>
          </a:xfrm>
        </p:spPr>
      </p:pic>
      <p:pic>
        <p:nvPicPr>
          <p:cNvPr id="8" name="Содержимое 7" descr="DSC_1924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3923928" y="188640"/>
            <a:ext cx="4667973" cy="2933571"/>
          </a:xfrm>
        </p:spPr>
      </p:pic>
      <p:pic>
        <p:nvPicPr>
          <p:cNvPr id="9" name="Рисунок 8" descr="IMG_374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39952" y="3284984"/>
            <a:ext cx="4392488" cy="3294366"/>
          </a:xfrm>
          <a:prstGeom prst="rect">
            <a:avLst/>
          </a:prstGeom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260648"/>
            <a:ext cx="7488832" cy="85496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00FF"/>
                </a:solidFill>
              </a:rPr>
              <a:t>Подвижные игры на прогулке</a:t>
            </a:r>
            <a:endParaRPr lang="ru-RU" dirty="0">
              <a:solidFill>
                <a:srgbClr val="0000FF"/>
              </a:solidFill>
            </a:endParaRPr>
          </a:p>
        </p:txBody>
      </p:sp>
      <p:pic>
        <p:nvPicPr>
          <p:cNvPr id="7" name="Содержимое 6" descr="IMG_20140506_105211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0" y="980728"/>
            <a:ext cx="4465491" cy="3351303"/>
          </a:xfrm>
        </p:spPr>
      </p:pic>
      <p:pic>
        <p:nvPicPr>
          <p:cNvPr id="8" name="Содержимое 7" descr="DSC_2566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355976" y="980728"/>
            <a:ext cx="4788024" cy="3384376"/>
          </a:xfrm>
        </p:spPr>
      </p:pic>
      <p:pic>
        <p:nvPicPr>
          <p:cNvPr id="5" name="Содержимое 6" descr="IMG_20140506_1052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62571" y="4173118"/>
            <a:ext cx="4053646" cy="2684882"/>
          </a:xfrm>
          <a:prstGeom prst="rect">
            <a:avLst/>
          </a:prstGeom>
          <a:ln w="10795">
            <a:solidFill>
              <a:schemeClr val="bg1"/>
            </a:solidFill>
            <a:prstDash val="dash"/>
            <a:miter lim="800000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800" dirty="0" smtClean="0">
                <a:solidFill>
                  <a:srgbClr val="0000FF"/>
                </a:solidFill>
              </a:rPr>
              <a:t>Физкультминутка</a:t>
            </a:r>
            <a:br>
              <a:rPr lang="ru-RU" sz="4800" dirty="0" smtClean="0">
                <a:solidFill>
                  <a:srgbClr val="0000FF"/>
                </a:solidFill>
              </a:rPr>
            </a:br>
            <a:endParaRPr lang="ru-RU" dirty="0"/>
          </a:p>
        </p:txBody>
      </p:sp>
      <p:pic>
        <p:nvPicPr>
          <p:cNvPr id="7" name="Содержимое 6" descr="IMG_3956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0" y="620688"/>
            <a:ext cx="4598789" cy="3449092"/>
          </a:xfrm>
        </p:spPr>
      </p:pic>
      <p:pic>
        <p:nvPicPr>
          <p:cNvPr id="9" name="Содержимое 8" descr="IMG_3965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572000" y="620688"/>
            <a:ext cx="4572000" cy="3429000"/>
          </a:xfrm>
        </p:spPr>
      </p:pic>
      <p:pic>
        <p:nvPicPr>
          <p:cNvPr id="5" name="Содержимое 6" descr="IMG_395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4572" y="3861049"/>
            <a:ext cx="3995937" cy="2996952"/>
          </a:xfrm>
          <a:prstGeom prst="rect">
            <a:avLst/>
          </a:prstGeom>
          <a:ln w="10795">
            <a:solidFill>
              <a:schemeClr val="bg1"/>
            </a:solidFill>
            <a:prstDash val="dash"/>
            <a:miter lim="800000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699792" y="116632"/>
            <a:ext cx="3322712" cy="640080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r>
              <a:rPr lang="ru-RU" dirty="0" smtClean="0">
                <a:solidFill>
                  <a:srgbClr val="0000FF"/>
                </a:solidFill>
              </a:rPr>
              <a:t>Бодрящая гимнастика после дневного сна</a:t>
            </a:r>
            <a:endParaRPr lang="ru-RU" dirty="0">
              <a:solidFill>
                <a:srgbClr val="0000FF"/>
              </a:solidFill>
            </a:endParaRPr>
          </a:p>
        </p:txBody>
      </p:sp>
      <p:pic>
        <p:nvPicPr>
          <p:cNvPr id="7" name="Содержимое 6" descr="DSC_2265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0" y="764704"/>
            <a:ext cx="4573412" cy="3029143"/>
          </a:xfrm>
        </p:spPr>
      </p:pic>
      <p:pic>
        <p:nvPicPr>
          <p:cNvPr id="8" name="Содержимое 7" descr="IMG_2131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4008" y="692696"/>
            <a:ext cx="4176464" cy="3132348"/>
          </a:xfrm>
        </p:spPr>
      </p:pic>
      <p:pic>
        <p:nvPicPr>
          <p:cNvPr id="9" name="Содержимое 7" descr="IMG_213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95736" y="3753036"/>
            <a:ext cx="3960440" cy="2970330"/>
          </a:xfrm>
          <a:prstGeom prst="rect">
            <a:avLst/>
          </a:prstGeom>
          <a:ln w="10795">
            <a:solidFill>
              <a:schemeClr val="bg1"/>
            </a:solidFill>
            <a:prstDash val="dash"/>
            <a:miter lim="800000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980728"/>
          </a:xfrm>
        </p:spPr>
        <p:txBody>
          <a:bodyPr/>
          <a:lstStyle/>
          <a:p>
            <a:r>
              <a:rPr lang="ru-RU" dirty="0" smtClean="0"/>
              <a:t>Юные исследователи</a:t>
            </a:r>
            <a:endParaRPr lang="ru-RU" dirty="0"/>
          </a:p>
        </p:txBody>
      </p:sp>
      <p:pic>
        <p:nvPicPr>
          <p:cNvPr id="7" name="Содержимое 6" descr="IMG_5845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179512" y="908720"/>
            <a:ext cx="4128458" cy="3096344"/>
          </a:xfrm>
        </p:spPr>
      </p:pic>
      <p:pic>
        <p:nvPicPr>
          <p:cNvPr id="8" name="Содержимое 7" descr="IMG_5859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788024" y="908720"/>
            <a:ext cx="4152461" cy="3114346"/>
          </a:xfrm>
        </p:spPr>
      </p:pic>
      <p:pic>
        <p:nvPicPr>
          <p:cNvPr id="9" name="Содержимое 6" descr="IMG_738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99792" y="4049688"/>
            <a:ext cx="3744416" cy="2808312"/>
          </a:xfrm>
          <a:prstGeom prst="rect">
            <a:avLst/>
          </a:prstGeom>
          <a:ln w="10795">
            <a:solidFill>
              <a:schemeClr val="bg1"/>
            </a:solidFill>
            <a:prstDash val="dash"/>
            <a:miter lim="800000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IMG_7385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539552" y="1340768"/>
            <a:ext cx="3096345" cy="4128459"/>
          </a:xfrm>
        </p:spPr>
      </p:pic>
      <p:pic>
        <p:nvPicPr>
          <p:cNvPr id="8" name="Содержимое 7" descr="PICT0841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067944" y="3501008"/>
            <a:ext cx="4128458" cy="3096344"/>
          </a:xfrm>
        </p:spPr>
      </p:pic>
      <p:pic>
        <p:nvPicPr>
          <p:cNvPr id="10" name="Содержимое 7" descr="PICT084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67944" y="260648"/>
            <a:ext cx="4128458" cy="3096343"/>
          </a:xfrm>
          <a:prstGeom prst="rect">
            <a:avLst/>
          </a:prstGeom>
          <a:ln w="10795">
            <a:solidFill>
              <a:schemeClr val="bg1"/>
            </a:solidFill>
            <a:prstDash val="dash"/>
            <a:miter lim="800000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1143000"/>
          </a:xfrm>
        </p:spPr>
        <p:txBody>
          <a:bodyPr/>
          <a:lstStyle/>
          <a:p>
            <a:r>
              <a:rPr lang="ru-RU" dirty="0" smtClean="0"/>
              <a:t>Образовательные путешествия</a:t>
            </a:r>
            <a:endParaRPr lang="ru-RU" dirty="0"/>
          </a:p>
        </p:txBody>
      </p:sp>
      <p:pic>
        <p:nvPicPr>
          <p:cNvPr id="7" name="Содержимое 6" descr="DSC02838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323528" y="1196752"/>
            <a:ext cx="4022725" cy="2681817"/>
          </a:xfrm>
        </p:spPr>
      </p:pic>
      <p:pic>
        <p:nvPicPr>
          <p:cNvPr id="8" name="Содержимое 7" descr="DSC02852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716016" y="1196752"/>
            <a:ext cx="4022725" cy="2681817"/>
          </a:xfrm>
        </p:spPr>
      </p:pic>
      <p:pic>
        <p:nvPicPr>
          <p:cNvPr id="9" name="Содержимое 6" descr="DSC0283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39752" y="3933056"/>
            <a:ext cx="4022725" cy="2681816"/>
          </a:xfrm>
          <a:prstGeom prst="rect">
            <a:avLst/>
          </a:prstGeom>
          <a:ln w="10795">
            <a:solidFill>
              <a:schemeClr val="bg1"/>
            </a:solidFill>
            <a:prstDash val="dash"/>
            <a:miter lim="800000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7544" y="116632"/>
            <a:ext cx="4023360" cy="64008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ru-RU" dirty="0" smtClean="0">
                <a:solidFill>
                  <a:srgbClr val="0000FF"/>
                </a:solidFill>
              </a:rPr>
              <a:t>Использование Блоков </a:t>
            </a:r>
            <a:r>
              <a:rPr lang="ru-RU" dirty="0" err="1" smtClean="0">
                <a:solidFill>
                  <a:srgbClr val="0000FF"/>
                </a:solidFill>
              </a:rPr>
              <a:t>Дьенеша</a:t>
            </a: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32040" y="980728"/>
            <a:ext cx="4023360" cy="64008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ru-RU" dirty="0" smtClean="0">
                <a:solidFill>
                  <a:srgbClr val="0000FF"/>
                </a:solidFill>
              </a:rPr>
              <a:t>Палочек </a:t>
            </a:r>
            <a:r>
              <a:rPr lang="ru-RU" dirty="0" err="1" smtClean="0">
                <a:solidFill>
                  <a:srgbClr val="0000FF"/>
                </a:solidFill>
              </a:rPr>
              <a:t>Кюизенера</a:t>
            </a:r>
            <a:endParaRPr lang="ru-RU" dirty="0">
              <a:solidFill>
                <a:srgbClr val="0000FF"/>
              </a:solidFill>
            </a:endParaRPr>
          </a:p>
        </p:txBody>
      </p:sp>
      <p:pic>
        <p:nvPicPr>
          <p:cNvPr id="10" name="Содержимое 9" descr="IMG_20140512_165117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4737232" y="2060848"/>
            <a:ext cx="4406768" cy="3305076"/>
          </a:xfrm>
        </p:spPr>
      </p:pic>
      <p:pic>
        <p:nvPicPr>
          <p:cNvPr id="9" name="Содержимое 8" descr="IMG_3710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107504" y="764704"/>
            <a:ext cx="4457436" cy="295232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87624" y="764704"/>
            <a:ext cx="7498080" cy="4800600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«Человека нельзя «сделать», «произвести», «вылепить», как вещь, как продукт, как пассивный результат воздействия извне, но можно только обусловить его включение в деятельность, вызвать его собственную активность и исключительно через механизм этой его собственной (совместно с другими людьми) деятельности он формируется в то, что делает его эта деятельность» (Г.С.Батищев)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03648" y="332656"/>
            <a:ext cx="5832648" cy="640080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r>
              <a:rPr lang="ru-RU" dirty="0" smtClean="0">
                <a:solidFill>
                  <a:srgbClr val="0000FF"/>
                </a:solidFill>
              </a:rPr>
              <a:t>Современные технологии в речевом  и познавательном развитии ребенка.</a:t>
            </a:r>
            <a:endParaRPr lang="ru-RU" dirty="0">
              <a:solidFill>
                <a:srgbClr val="0000FF"/>
              </a:solidFill>
            </a:endParaRPr>
          </a:p>
        </p:txBody>
      </p:sp>
      <p:pic>
        <p:nvPicPr>
          <p:cNvPr id="7" name="Содержимое 6" descr="IMG_20140516_084440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107503" y="3284984"/>
            <a:ext cx="4512501" cy="3384376"/>
          </a:xfrm>
        </p:spPr>
      </p:pic>
      <p:pic>
        <p:nvPicPr>
          <p:cNvPr id="8" name="Содержимое 7" descr="IMG_3685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34286" y="1268760"/>
            <a:ext cx="4320480" cy="324036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229600" cy="1008112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Для организации самостоятельной деятельности детей использование </a:t>
            </a:r>
            <a:r>
              <a:rPr lang="ru-RU" sz="2800" i="1" dirty="0" smtClean="0"/>
              <a:t>операционных карт</a:t>
            </a:r>
            <a:r>
              <a:rPr lang="ru-RU" sz="2800" dirty="0" smtClean="0"/>
              <a:t> </a:t>
            </a:r>
            <a:br>
              <a:rPr lang="ru-RU" sz="2800" dirty="0" smtClean="0"/>
            </a:br>
            <a:endParaRPr lang="ru-RU" sz="2800" dirty="0"/>
          </a:p>
        </p:txBody>
      </p:sp>
      <p:pic>
        <p:nvPicPr>
          <p:cNvPr id="10" name="Содержимое 9" descr="IMG_3901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179512" y="2996952"/>
            <a:ext cx="4320480" cy="3240360"/>
          </a:xfrm>
        </p:spPr>
      </p:pic>
      <p:sp>
        <p:nvSpPr>
          <p:cNvPr id="7" name="Текст 2"/>
          <p:cNvSpPr>
            <a:spLocks noGrp="1"/>
          </p:cNvSpPr>
          <p:nvPr>
            <p:ph type="body" idx="1"/>
          </p:nvPr>
        </p:nvSpPr>
        <p:spPr>
          <a:xfrm>
            <a:off x="539552" y="1412776"/>
            <a:ext cx="3240360" cy="936104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0000FF"/>
                </a:solidFill>
              </a:rPr>
              <a:t>Формирование культурно-гигиенических навыков:</a:t>
            </a:r>
            <a:endParaRPr lang="ru-RU" dirty="0">
              <a:solidFill>
                <a:srgbClr val="0000FF"/>
              </a:solidFill>
            </a:endParaRPr>
          </a:p>
        </p:txBody>
      </p:sp>
      <p:pic>
        <p:nvPicPr>
          <p:cNvPr id="11" name="Содержимое 9" descr="IMG_3901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499992" y="1988840"/>
            <a:ext cx="4466001" cy="3349501"/>
          </a:xfrm>
        </p:spPr>
      </p:pic>
      <p:sp>
        <p:nvSpPr>
          <p:cNvPr id="12" name="Текст 2"/>
          <p:cNvSpPr>
            <a:spLocks noGrp="1"/>
          </p:cNvSpPr>
          <p:nvPr>
            <p:ph type="body" idx="1"/>
          </p:nvPr>
        </p:nvSpPr>
        <p:spPr>
          <a:xfrm>
            <a:off x="5220072" y="1268760"/>
            <a:ext cx="3024336" cy="648072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0000FF"/>
                </a:solidFill>
              </a:rPr>
              <a:t>Сервировка стола</a:t>
            </a: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13" name="Текст 2"/>
          <p:cNvSpPr>
            <a:spLocks noGrp="1"/>
          </p:cNvSpPr>
          <p:nvPr>
            <p:ph type="body" idx="1"/>
          </p:nvPr>
        </p:nvSpPr>
        <p:spPr>
          <a:xfrm>
            <a:off x="539552" y="2348880"/>
            <a:ext cx="1728192" cy="576064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0000FF"/>
                </a:solidFill>
              </a:rPr>
              <a:t>Мытьё рук</a:t>
            </a:r>
            <a:endParaRPr lang="ru-RU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Проект «Мой любимый </a:t>
            </a:r>
            <a:br>
              <a:rPr lang="ru-RU" dirty="0" smtClean="0"/>
            </a:br>
            <a:r>
              <a:rPr lang="ru-RU" dirty="0" smtClean="0"/>
              <a:t>детский сад»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3528" y="1484784"/>
            <a:ext cx="3168352" cy="720080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0000FF"/>
                </a:solidFill>
              </a:rPr>
              <a:t>Знакомство с сотрудниками детского сада и их работой.</a:t>
            </a:r>
            <a:endParaRPr lang="ru-RU" dirty="0">
              <a:solidFill>
                <a:srgbClr val="0000FF"/>
              </a:solidFill>
            </a:endParaRPr>
          </a:p>
        </p:txBody>
      </p:sp>
      <p:pic>
        <p:nvPicPr>
          <p:cNvPr id="10" name="Содержимое 9" descr="DSC_1062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4788024" y="1360407"/>
            <a:ext cx="4032448" cy="2480068"/>
          </a:xfrm>
        </p:spPr>
      </p:pic>
      <p:pic>
        <p:nvPicPr>
          <p:cNvPr id="9" name="Содержимое 8" descr="DSC_0979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3706494" y="3861049"/>
            <a:ext cx="4393898" cy="2910244"/>
          </a:xfrm>
        </p:spPr>
      </p:pic>
      <p:pic>
        <p:nvPicPr>
          <p:cNvPr id="14" name="Содержимое 8" descr="DSC_097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-5400000">
            <a:off x="-410671" y="3083080"/>
            <a:ext cx="4348721" cy="2880322"/>
          </a:xfrm>
          <a:prstGeom prst="rect">
            <a:avLst/>
          </a:prstGeom>
          <a:ln w="10795">
            <a:solidFill>
              <a:schemeClr val="bg1"/>
            </a:solidFill>
            <a:prstDash val="dash"/>
            <a:miter lim="800000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4509120"/>
            <a:ext cx="2602632" cy="640080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pPr algn="ctr"/>
            <a:r>
              <a:rPr lang="ru-RU" dirty="0" smtClean="0">
                <a:solidFill>
                  <a:srgbClr val="0000FF"/>
                </a:solidFill>
              </a:rPr>
              <a:t>Профессии моей семьи</a:t>
            </a: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516216" y="692696"/>
            <a:ext cx="2160240" cy="64008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ru-RU" dirty="0" smtClean="0">
                <a:solidFill>
                  <a:srgbClr val="0000FF"/>
                </a:solidFill>
              </a:rPr>
              <a:t>Герб семьи</a:t>
            </a:r>
            <a:endParaRPr lang="ru-RU" dirty="0">
              <a:solidFill>
                <a:srgbClr val="0000FF"/>
              </a:solidFill>
            </a:endParaRPr>
          </a:p>
        </p:txBody>
      </p:sp>
      <p:pic>
        <p:nvPicPr>
          <p:cNvPr id="7" name="Содержимое 6" descr="DSC_7230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395536" y="1268760"/>
            <a:ext cx="4039976" cy="3029982"/>
          </a:xfrm>
        </p:spPr>
      </p:pic>
      <p:pic>
        <p:nvPicPr>
          <p:cNvPr id="8" name="Содержимое 7" descr="DSC_7850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577845" y="1340768"/>
            <a:ext cx="4566155" cy="3024336"/>
          </a:xfrm>
        </p:spPr>
      </p:pic>
      <p:pic>
        <p:nvPicPr>
          <p:cNvPr id="6" name="Содержимое 7" descr="DSC_785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79912" y="4221088"/>
            <a:ext cx="3515882" cy="2636912"/>
          </a:xfrm>
          <a:prstGeom prst="rect">
            <a:avLst/>
          </a:prstGeom>
          <a:ln w="10795">
            <a:solidFill>
              <a:schemeClr val="bg1"/>
            </a:solidFill>
            <a:prstDash val="dash"/>
            <a:miter lim="800000"/>
          </a:ln>
        </p:spPr>
      </p:pic>
      <p:sp>
        <p:nvSpPr>
          <p:cNvPr id="9" name="Текст 2"/>
          <p:cNvSpPr txBox="1">
            <a:spLocks/>
          </p:cNvSpPr>
          <p:nvPr/>
        </p:nvSpPr>
        <p:spPr>
          <a:xfrm>
            <a:off x="1115616" y="5733256"/>
            <a:ext cx="2602632" cy="6400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0795">
            <a:solidFill>
              <a:schemeClr val="bg1"/>
            </a:solidFill>
            <a:miter lim="800000"/>
          </a:ln>
        </p:spPr>
        <p:txBody>
          <a:bodyPr anchor="ctr">
            <a:normAutofit/>
          </a:bodyPr>
          <a:lstStyle/>
          <a:p>
            <a:pPr marL="64008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lang="ru-RU" sz="1900" noProof="0" dirty="0" smtClean="0">
                <a:solidFill>
                  <a:srgbClr val="0000FF"/>
                </a:solidFill>
              </a:rPr>
              <a:t>Я мечтаю работать…</a:t>
            </a:r>
            <a:endParaRPr kumimoji="0" lang="ru-RU" sz="19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07504" y="260648"/>
            <a:ext cx="6264696" cy="926976"/>
          </a:xfrm>
        </p:spPr>
        <p:txBody>
          <a:bodyPr>
            <a:normAutofit/>
          </a:bodyPr>
          <a:lstStyle/>
          <a:p>
            <a:r>
              <a:rPr lang="ru-RU" dirty="0" smtClean="0"/>
              <a:t> Проект «Моя семья»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48680"/>
            <a:ext cx="8229600" cy="926976"/>
          </a:xfrm>
        </p:spPr>
        <p:txBody>
          <a:bodyPr/>
          <a:lstStyle/>
          <a:p>
            <a:r>
              <a:rPr lang="ru-RU" dirty="0" smtClean="0">
                <a:solidFill>
                  <a:schemeClr val="tx2"/>
                </a:solidFill>
              </a:rPr>
              <a:t>Проект « Мы -друзья природы»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9512" y="116632"/>
            <a:ext cx="4023360" cy="576064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ru-RU" dirty="0" smtClean="0">
                <a:solidFill>
                  <a:srgbClr val="0000FF"/>
                </a:solidFill>
              </a:rPr>
              <a:t>Экологическое воспитание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79512" y="1628800"/>
            <a:ext cx="3744416" cy="640080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85000" lnSpcReduction="10000"/>
          </a:bodyPr>
          <a:lstStyle/>
          <a:p>
            <a:r>
              <a:rPr lang="ru-RU" dirty="0" smtClean="0">
                <a:solidFill>
                  <a:srgbClr val="0000FF"/>
                </a:solidFill>
              </a:rPr>
              <a:t>Забота о птицах зимой –Изготовление кормушек(совместно с родителями)</a:t>
            </a:r>
            <a:endParaRPr lang="ru-RU" dirty="0">
              <a:solidFill>
                <a:srgbClr val="0000FF"/>
              </a:solidFill>
            </a:endParaRPr>
          </a:p>
        </p:txBody>
      </p:sp>
      <p:pic>
        <p:nvPicPr>
          <p:cNvPr id="7" name="Содержимое 6" descr="IMG_3742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 rot="-5400000">
            <a:off x="-183467" y="2873997"/>
            <a:ext cx="4326357" cy="3456384"/>
          </a:xfrm>
        </p:spPr>
      </p:pic>
      <p:pic>
        <p:nvPicPr>
          <p:cNvPr id="12" name="Содержимое 6" descr="DSC_3740---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67944" y="2877673"/>
            <a:ext cx="4752528" cy="3147778"/>
          </a:xfrm>
          <a:prstGeom prst="rect">
            <a:avLst/>
          </a:prstGeom>
          <a:ln w="10795">
            <a:solidFill>
              <a:schemeClr val="bg1"/>
            </a:solidFill>
            <a:prstDash val="dash"/>
            <a:miter lim="800000"/>
          </a:ln>
        </p:spPr>
      </p:pic>
      <p:sp>
        <p:nvSpPr>
          <p:cNvPr id="14" name="Текст 3"/>
          <p:cNvSpPr txBox="1">
            <a:spLocks/>
          </p:cNvSpPr>
          <p:nvPr/>
        </p:nvSpPr>
        <p:spPr>
          <a:xfrm>
            <a:off x="4788024" y="1772816"/>
            <a:ext cx="3744416" cy="8640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0795">
            <a:solidFill>
              <a:schemeClr val="bg1"/>
            </a:solidFill>
            <a:miter lim="800000"/>
          </a:ln>
        </p:spPr>
        <p:txBody>
          <a:bodyPr anchor="ctr">
            <a:normAutofit fontScale="92500" lnSpcReduction="10000"/>
          </a:bodyPr>
          <a:lstStyle/>
          <a:p>
            <a:pPr algn="ctr"/>
            <a:r>
              <a:rPr lang="ru-RU" dirty="0" smtClean="0">
                <a:solidFill>
                  <a:srgbClr val="0000FF"/>
                </a:solidFill>
              </a:rPr>
              <a:t>Досуг по экологии </a:t>
            </a:r>
          </a:p>
          <a:p>
            <a:pPr algn="ctr"/>
            <a:r>
              <a:rPr lang="ru-RU" dirty="0" smtClean="0">
                <a:solidFill>
                  <a:srgbClr val="0000FF"/>
                </a:solidFill>
              </a:rPr>
              <a:t>«Заботимся о нашей планете»</a:t>
            </a:r>
          </a:p>
          <a:p>
            <a:pPr algn="ctr"/>
            <a:r>
              <a:rPr lang="ru-RU" dirty="0" smtClean="0">
                <a:solidFill>
                  <a:srgbClr val="0000FF"/>
                </a:solidFill>
              </a:rPr>
              <a:t> (совместно с родителями)</a:t>
            </a:r>
            <a:endParaRPr lang="ru-RU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546848" cy="940482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pPr algn="ctr"/>
            <a:r>
              <a:rPr lang="ru-RU" dirty="0" smtClean="0">
                <a:solidFill>
                  <a:srgbClr val="0000FF"/>
                </a:solidFill>
              </a:rPr>
              <a:t>Творческая выставка «Парк в котором я люблю гулять» </a:t>
            </a:r>
          </a:p>
          <a:p>
            <a:pPr algn="ctr"/>
            <a:r>
              <a:rPr lang="ru-RU" dirty="0" smtClean="0">
                <a:solidFill>
                  <a:srgbClr val="0000FF"/>
                </a:solidFill>
              </a:rPr>
              <a:t>Совместно с родителями</a:t>
            </a:r>
            <a:endParaRPr lang="ru-RU" dirty="0">
              <a:solidFill>
                <a:srgbClr val="0000FF"/>
              </a:solidFill>
            </a:endParaRPr>
          </a:p>
        </p:txBody>
      </p:sp>
      <p:pic>
        <p:nvPicPr>
          <p:cNvPr id="7" name="Содержимое 6" descr="IMG_20140422_115335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0" y="1412776"/>
            <a:ext cx="4502778" cy="3377084"/>
          </a:xfrm>
        </p:spPr>
      </p:pic>
      <p:pic>
        <p:nvPicPr>
          <p:cNvPr id="8" name="Содержимое 7" descr="IMG_20140422_115342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427984" y="3068960"/>
            <a:ext cx="4572000" cy="3429000"/>
          </a:xfrm>
        </p:spPr>
      </p:pic>
      <p:sp>
        <p:nvSpPr>
          <p:cNvPr id="5" name="Текст 2"/>
          <p:cNvSpPr>
            <a:spLocks noGrp="1"/>
          </p:cNvSpPr>
          <p:nvPr>
            <p:ph type="body" idx="1"/>
          </p:nvPr>
        </p:nvSpPr>
        <p:spPr>
          <a:xfrm>
            <a:off x="5508104" y="2348880"/>
            <a:ext cx="3240360" cy="652450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pPr algn="ctr"/>
            <a:r>
              <a:rPr lang="ru-RU" dirty="0" smtClean="0">
                <a:solidFill>
                  <a:srgbClr val="0000FF"/>
                </a:solidFill>
              </a:rPr>
              <a:t>Плакат «Вода основа жизни»</a:t>
            </a:r>
            <a:endParaRPr lang="ru-RU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IMG_20140416_100031----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107504" y="1340768"/>
            <a:ext cx="3744416" cy="2808312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229600" cy="88235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Проект «Мой город</a:t>
            </a:r>
            <a:br>
              <a:rPr lang="ru-RU" dirty="0" smtClean="0"/>
            </a:br>
            <a:r>
              <a:rPr lang="ru-RU" dirty="0" smtClean="0"/>
              <a:t>САНКТ-ПЕТЕРБУРГ»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03648" y="1340768"/>
            <a:ext cx="2448272" cy="640080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r>
              <a:rPr lang="ru-RU" dirty="0" smtClean="0">
                <a:solidFill>
                  <a:srgbClr val="0000FF"/>
                </a:solidFill>
              </a:rPr>
              <a:t>Путешествие по Санкт-Петербургу</a:t>
            </a: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5292080" y="4221088"/>
            <a:ext cx="3735328" cy="640080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0000FF"/>
                </a:solidFill>
              </a:rPr>
              <a:t>Уголок «Город в котором живу»</a:t>
            </a:r>
            <a:endParaRPr lang="ru-RU" dirty="0">
              <a:solidFill>
                <a:srgbClr val="0000FF"/>
              </a:solidFill>
            </a:endParaRPr>
          </a:p>
        </p:txBody>
      </p:sp>
      <p:pic>
        <p:nvPicPr>
          <p:cNvPr id="8" name="Содержимое 7" descr="IMG_20140512_180734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5004048" y="1268760"/>
            <a:ext cx="3926714" cy="2945036"/>
          </a:xfrm>
        </p:spPr>
      </p:pic>
      <p:pic>
        <p:nvPicPr>
          <p:cNvPr id="10" name="Содержимое 7" descr="IMG_20140512_18073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35696" y="4221088"/>
            <a:ext cx="3422658" cy="2566993"/>
          </a:xfrm>
          <a:prstGeom prst="rect">
            <a:avLst/>
          </a:prstGeom>
          <a:ln w="10795">
            <a:solidFill>
              <a:schemeClr val="bg1"/>
            </a:solidFill>
            <a:prstDash val="dash"/>
            <a:miter lim="800000"/>
          </a:ln>
        </p:spPr>
      </p:pic>
      <p:sp>
        <p:nvSpPr>
          <p:cNvPr id="11" name="Текст 3"/>
          <p:cNvSpPr txBox="1">
            <a:spLocks/>
          </p:cNvSpPr>
          <p:nvPr/>
        </p:nvSpPr>
        <p:spPr>
          <a:xfrm>
            <a:off x="5292080" y="5733256"/>
            <a:ext cx="3735328" cy="6400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0795">
            <a:solidFill>
              <a:schemeClr val="bg1"/>
            </a:solidFill>
            <a:miter lim="800000"/>
          </a:ln>
        </p:spPr>
        <p:txBody>
          <a:bodyPr anchor="ctr">
            <a:normAutofit/>
          </a:bodyPr>
          <a:lstStyle/>
          <a:p>
            <a:pPr marL="64008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ru-RU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Выставка «Рисую </a:t>
            </a:r>
            <a:r>
              <a:rPr lang="ru-RU" sz="1900" dirty="0" smtClean="0">
                <a:solidFill>
                  <a:srgbClr val="0000FF"/>
                </a:solidFill>
              </a:rPr>
              <a:t>м</a:t>
            </a:r>
            <a:r>
              <a:rPr kumimoji="0" lang="ru-RU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ой город»</a:t>
            </a:r>
            <a:endParaRPr kumimoji="0" lang="ru-RU" sz="19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/>
          <a:lstStyle/>
          <a:p>
            <a:r>
              <a:rPr lang="ru-RU" dirty="0" smtClean="0"/>
              <a:t>Самостоятельная деятельность</a:t>
            </a:r>
            <a:endParaRPr lang="ru-RU" dirty="0"/>
          </a:p>
        </p:txBody>
      </p:sp>
      <p:pic>
        <p:nvPicPr>
          <p:cNvPr id="7" name="Содержимое 6" descr="DSC_3812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107504" y="3284984"/>
            <a:ext cx="4465961" cy="2957974"/>
          </a:xfrm>
        </p:spPr>
      </p:pic>
      <p:pic>
        <p:nvPicPr>
          <p:cNvPr id="8" name="Содержимое 7" descr="DSC_3813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569321" y="2060848"/>
            <a:ext cx="4574679" cy="302998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9552" y="116632"/>
            <a:ext cx="5698976" cy="940482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0000FF"/>
                </a:solidFill>
              </a:rPr>
              <a:t>Развивающие игры в самостоятельной деятельности  и совместно с родителями</a:t>
            </a:r>
            <a:endParaRPr lang="ru-RU" dirty="0">
              <a:solidFill>
                <a:srgbClr val="0000FF"/>
              </a:solidFill>
            </a:endParaRPr>
          </a:p>
        </p:txBody>
      </p:sp>
      <p:pic>
        <p:nvPicPr>
          <p:cNvPr id="7" name="Содержимое 6" descr="IMG_20140512_165225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586020" y="2420888"/>
            <a:ext cx="4557980" cy="3450969"/>
          </a:xfrm>
        </p:spPr>
      </p:pic>
      <p:pic>
        <p:nvPicPr>
          <p:cNvPr id="8" name="Содержимое 7" descr="IMG_3906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179512" y="1340768"/>
            <a:ext cx="4275070" cy="367240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16016" y="764704"/>
            <a:ext cx="4023360" cy="640080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pPr algn="ctr"/>
            <a:r>
              <a:rPr lang="ru-RU" dirty="0" smtClean="0">
                <a:solidFill>
                  <a:srgbClr val="0000FF"/>
                </a:solidFill>
              </a:rPr>
              <a:t>Участие родителей в  создании развивающей среды.</a:t>
            </a:r>
            <a:endParaRPr lang="ru-RU" dirty="0">
              <a:solidFill>
                <a:srgbClr val="0000FF"/>
              </a:solidFill>
            </a:endParaRPr>
          </a:p>
        </p:txBody>
      </p:sp>
      <p:pic>
        <p:nvPicPr>
          <p:cNvPr id="7" name="Содержимое 6" descr="PICT1420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611560" y="476672"/>
            <a:ext cx="3744416" cy="2808312"/>
          </a:xfrm>
        </p:spPr>
      </p:pic>
      <p:pic>
        <p:nvPicPr>
          <p:cNvPr id="8" name="Содержимое 7" descr="PICT1439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5436096" y="1988840"/>
            <a:ext cx="3086100" cy="4114800"/>
          </a:xfrm>
        </p:spPr>
      </p:pic>
      <p:pic>
        <p:nvPicPr>
          <p:cNvPr id="9" name="Содержимое 6" descr="PICT14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5576" y="3645023"/>
            <a:ext cx="3600400" cy="2700299"/>
          </a:xfrm>
          <a:prstGeom prst="rect">
            <a:avLst/>
          </a:prstGeom>
          <a:ln w="10795">
            <a:solidFill>
              <a:schemeClr val="bg1"/>
            </a:solidFill>
            <a:prstDash val="dash"/>
            <a:miter lim="800000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 err="1" smtClean="0"/>
              <a:t>Деятельностный</a:t>
            </a:r>
            <a:r>
              <a:rPr lang="ru-RU" b="1" dirty="0" smtClean="0"/>
              <a:t> подход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1640" y="1772816"/>
            <a:ext cx="7406640" cy="2688704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Психологическую основу концепции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деятельностного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подхода к образованию составляет положение: усвоение содержания образования и развитие ребёнка происходит не путём передачи некоторой информации, а в процессе его собственной активности.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Формирование элементов учебной деятельности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835696" y="5589240"/>
            <a:ext cx="5832648" cy="640080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0000FF"/>
                </a:solidFill>
              </a:rPr>
              <a:t>Использование рабочих листов и рабочих тетрадей</a:t>
            </a:r>
          </a:p>
        </p:txBody>
      </p:sp>
      <p:pic>
        <p:nvPicPr>
          <p:cNvPr id="7" name="Содержимое 6" descr="IMG_3949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107504" y="1916832"/>
            <a:ext cx="4416491" cy="3312368"/>
          </a:xfrm>
        </p:spPr>
      </p:pic>
      <p:pic>
        <p:nvPicPr>
          <p:cNvPr id="8" name="Содержимое 7" descr="IMG_3908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20005" y="1916832"/>
            <a:ext cx="4416491" cy="331236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854968"/>
          </a:xfrm>
        </p:spPr>
        <p:txBody>
          <a:bodyPr/>
          <a:lstStyle/>
          <a:p>
            <a:r>
              <a:rPr lang="ru-RU" dirty="0" smtClean="0"/>
              <a:t>Даты </a:t>
            </a:r>
            <a:r>
              <a:rPr lang="ru-RU" dirty="0" err="1" smtClean="0"/>
              <a:t>этнокалендаря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15616" y="4149080"/>
            <a:ext cx="1728192" cy="504056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ru-RU" dirty="0" smtClean="0">
                <a:solidFill>
                  <a:srgbClr val="0000FF"/>
                </a:solidFill>
              </a:rPr>
              <a:t>Масленица</a:t>
            </a: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5652120" y="5229200"/>
            <a:ext cx="2448272" cy="64008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ru-RU" dirty="0" smtClean="0">
                <a:solidFill>
                  <a:srgbClr val="0000FF"/>
                </a:solidFill>
              </a:rPr>
              <a:t>День космонавтики</a:t>
            </a:r>
            <a:endParaRPr lang="ru-RU" dirty="0">
              <a:solidFill>
                <a:srgbClr val="0000FF"/>
              </a:solidFill>
            </a:endParaRPr>
          </a:p>
        </p:txBody>
      </p:sp>
      <p:pic>
        <p:nvPicPr>
          <p:cNvPr id="9" name="Содержимое 8" descr="IMG_20140416_071853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4572000" y="1484784"/>
            <a:ext cx="4310757" cy="3233068"/>
          </a:xfrm>
        </p:spPr>
      </p:pic>
      <p:pic>
        <p:nvPicPr>
          <p:cNvPr id="7" name="Содержимое 6" descr="FeU5BuFPax0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0" y="836712"/>
            <a:ext cx="4572000" cy="324330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IMG_3703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264538" y="1784817"/>
            <a:ext cx="5280587" cy="3960440"/>
          </a:xfrm>
        </p:spPr>
      </p:pic>
      <p:pic>
        <p:nvPicPr>
          <p:cNvPr id="8" name="Содержимое 7" descr="IMG_3745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4220960" y="1907832"/>
            <a:ext cx="5112568" cy="3834425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475656" y="332656"/>
            <a:ext cx="1512168" cy="640080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0000FF"/>
                </a:solidFill>
              </a:rPr>
              <a:t>Новый год</a:t>
            </a: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5" name="Текст 3"/>
          <p:cNvSpPr>
            <a:spLocks noGrp="1"/>
          </p:cNvSpPr>
          <p:nvPr>
            <p:ph type="body" sz="half" idx="3"/>
          </p:nvPr>
        </p:nvSpPr>
        <p:spPr>
          <a:xfrm>
            <a:off x="6156176" y="404664"/>
            <a:ext cx="1512168" cy="64008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ru-RU" dirty="0" smtClean="0">
                <a:solidFill>
                  <a:srgbClr val="0000FF"/>
                </a:solidFill>
              </a:rPr>
              <a:t>8 марта</a:t>
            </a:r>
            <a:endParaRPr lang="ru-RU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5436096" y="1844824"/>
            <a:ext cx="3168352" cy="64008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ru-RU" dirty="0" smtClean="0">
                <a:solidFill>
                  <a:srgbClr val="0000FF"/>
                </a:solidFill>
              </a:rPr>
              <a:t>Олимпиада «СОЧИ 2014»</a:t>
            </a:r>
            <a:endParaRPr lang="ru-RU" dirty="0">
              <a:solidFill>
                <a:srgbClr val="0000FF"/>
              </a:solidFill>
            </a:endParaRPr>
          </a:p>
        </p:txBody>
      </p:sp>
      <p:pic>
        <p:nvPicPr>
          <p:cNvPr id="8" name="Содержимое 7" descr="IMG_2338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4620006" y="2924944"/>
            <a:ext cx="4406768" cy="3809132"/>
          </a:xfrm>
        </p:spPr>
      </p:pic>
      <p:pic>
        <p:nvPicPr>
          <p:cNvPr id="7" name="Содержимое 7" descr="IMG_3745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0" y="188640"/>
            <a:ext cx="4610221" cy="3456384"/>
          </a:xfrm>
          <a:prstGeom prst="rect">
            <a:avLst/>
          </a:prstGeom>
          <a:ln w="10795">
            <a:solidFill>
              <a:schemeClr val="bg1"/>
            </a:solidFill>
            <a:prstDash val="dash"/>
            <a:miter lim="800000"/>
          </a:ln>
        </p:spPr>
      </p:pic>
      <p:sp>
        <p:nvSpPr>
          <p:cNvPr id="9" name="Текст 3"/>
          <p:cNvSpPr>
            <a:spLocks noGrp="1"/>
          </p:cNvSpPr>
          <p:nvPr>
            <p:ph type="body" sz="half" idx="3"/>
          </p:nvPr>
        </p:nvSpPr>
        <p:spPr>
          <a:xfrm>
            <a:off x="1187624" y="3861048"/>
            <a:ext cx="1512168" cy="64008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ru-RU" dirty="0" smtClean="0">
                <a:solidFill>
                  <a:srgbClr val="0000FF"/>
                </a:solidFill>
              </a:rPr>
              <a:t>23 февраля</a:t>
            </a:r>
            <a:endParaRPr lang="ru-RU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Содержимое 9" descr="IMG_20140516_112027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4139952" y="1628800"/>
            <a:ext cx="4704522" cy="3528392"/>
          </a:xfrm>
        </p:spPr>
      </p:pic>
      <p:pic>
        <p:nvPicPr>
          <p:cNvPr id="9" name="Содержимое 8" descr="IMG_20140516_093434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 rot="-5400000">
            <a:off x="-342546" y="1646802"/>
            <a:ext cx="4752530" cy="356439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PICT1212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827584" y="692696"/>
            <a:ext cx="3240360" cy="4320480"/>
          </a:xfrm>
        </p:spPr>
      </p:pic>
      <p:pic>
        <p:nvPicPr>
          <p:cNvPr id="8" name="Содержимое 7" descr="PICT1384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716016" y="1412776"/>
            <a:ext cx="3502471" cy="466996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7499176" cy="4691912"/>
          </a:xfrm>
        </p:spPr>
        <p:txBody>
          <a:bodyPr/>
          <a:lstStyle/>
          <a:p>
            <a:pPr algn="r">
              <a:buFont typeface="Wingdings" pitchFamily="2" charset="2"/>
              <a:buNone/>
            </a:pPr>
            <a:r>
              <a:rPr lang="ru-RU" sz="2000" dirty="0" smtClean="0">
                <a:solidFill>
                  <a:srgbClr val="C00000"/>
                </a:solidFill>
              </a:rPr>
              <a:t>В. А. Сухомлинский </a:t>
            </a:r>
          </a:p>
          <a:p>
            <a:pPr algn="r">
              <a:buFont typeface="Wingdings" pitchFamily="2" charset="2"/>
              <a:buNone/>
            </a:pPr>
            <a:r>
              <a:rPr lang="ru-RU" sz="3200" b="1" i="1" dirty="0" smtClean="0">
                <a:solidFill>
                  <a:srgbClr val="C00000"/>
                </a:solidFill>
              </a:rPr>
              <a:t>«Дети – это счастье, созданное нашим трудом. Занятия, встречи с детьми, конечно, требуют душевных сил, времени, труда. Но, ведь и мы счастливы тогда, когда счастливы наши дети, когда их глаза наполнены радостью».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75656" y="908720"/>
            <a:ext cx="7406640" cy="1472184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>
                <a:latin typeface="Arial Narrow" pitchFamily="34" charset="0"/>
              </a:rPr>
              <a:t/>
            </a:r>
            <a:br>
              <a:rPr lang="ru-RU" sz="3100" b="1" dirty="0" smtClean="0">
                <a:latin typeface="Arial Narrow" pitchFamily="34" charset="0"/>
              </a:rPr>
            </a:br>
            <a:r>
              <a:rPr lang="ru-RU" sz="3100" b="1" dirty="0" smtClean="0">
                <a:latin typeface="Arial Narrow" pitchFamily="34" charset="0"/>
              </a:rPr>
              <a:t/>
            </a:r>
            <a:br>
              <a:rPr lang="ru-RU" sz="3100" b="1" dirty="0" smtClean="0">
                <a:latin typeface="Arial Narrow" pitchFamily="34" charset="0"/>
              </a:rPr>
            </a:br>
            <a:r>
              <a:rPr lang="ru-RU" sz="3100" b="1" dirty="0" smtClean="0">
                <a:latin typeface="Arial Narrow" pitchFamily="34" charset="0"/>
              </a:rPr>
              <a:t/>
            </a:r>
            <a:br>
              <a:rPr lang="ru-RU" sz="3100" b="1" dirty="0" smtClean="0">
                <a:latin typeface="Arial Narrow" pitchFamily="34" charset="0"/>
              </a:rPr>
            </a:br>
            <a:r>
              <a:rPr lang="ru-RU" sz="3100" b="1" dirty="0" smtClean="0">
                <a:latin typeface="Arial Narrow" pitchFamily="34" charset="0"/>
              </a:rPr>
              <a:t/>
            </a:r>
            <a:br>
              <a:rPr lang="ru-RU" sz="3100" b="1" dirty="0" smtClean="0">
                <a:latin typeface="Arial Narrow" pitchFamily="34" charset="0"/>
              </a:rPr>
            </a:br>
            <a:r>
              <a:rPr lang="ru-RU" sz="3100" b="1" dirty="0" smtClean="0">
                <a:latin typeface="Arial Narrow" pitchFamily="34" charset="0"/>
              </a:rPr>
              <a:t>Целевые ориентиры на этапе завершения дошкольного образования</a:t>
            </a:r>
            <a:r>
              <a:rPr lang="ru-RU" sz="3100" dirty="0" smtClean="0">
                <a:latin typeface="Arial Narrow" pitchFamily="34" charset="0"/>
              </a:rPr>
              <a:t/>
            </a:r>
            <a:br>
              <a:rPr lang="ru-RU" sz="3100" dirty="0" smtClean="0">
                <a:latin typeface="Arial Narrow" pitchFamily="34" charset="0"/>
              </a:rPr>
            </a:br>
            <a:r>
              <a:rPr lang="ru-RU" sz="3100" b="1" dirty="0" smtClean="0">
                <a:latin typeface="Arial Narrow" pitchFamily="34" charset="0"/>
              </a:rPr>
              <a:t>(краткие формулировки)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2276872"/>
            <a:ext cx="7406640" cy="3384376"/>
          </a:xfrm>
        </p:spPr>
        <p:txBody>
          <a:bodyPr>
            <a:normAutofit fontScale="25000" lnSpcReduction="20000"/>
          </a:bodyPr>
          <a:lstStyle/>
          <a:p>
            <a:pPr lvl="0"/>
            <a:r>
              <a:rPr lang="ru-RU" sz="8000" dirty="0" smtClean="0">
                <a:latin typeface="Arial Narrow" pitchFamily="34" charset="0"/>
              </a:rPr>
              <a:t>1. Ребёнок становится субъектом детских видов деятельности.</a:t>
            </a:r>
          </a:p>
          <a:p>
            <a:pPr lvl="0"/>
            <a:r>
              <a:rPr lang="ru-RU" sz="8000" dirty="0" smtClean="0">
                <a:latin typeface="Arial Narrow" pitchFamily="34" charset="0"/>
              </a:rPr>
              <a:t>2. Сформированы предпосылки социальной компетентности, которая проявляется в отношении к себе и другим, в общении со взрослыми и сверстниками.</a:t>
            </a:r>
          </a:p>
          <a:p>
            <a:pPr lvl="0"/>
            <a:r>
              <a:rPr lang="ru-RU" sz="8000" dirty="0" smtClean="0">
                <a:latin typeface="Arial Narrow" pitchFamily="34" charset="0"/>
              </a:rPr>
              <a:t>3. Ребёнок обладает развитым воображением.</a:t>
            </a:r>
          </a:p>
          <a:p>
            <a:pPr lvl="0"/>
            <a:r>
              <a:rPr lang="ru-RU" sz="8000" dirty="0" smtClean="0">
                <a:latin typeface="Arial Narrow" pitchFamily="34" charset="0"/>
              </a:rPr>
              <a:t>4. Хорошее речевое развитие.</a:t>
            </a:r>
          </a:p>
          <a:p>
            <a:pPr lvl="0"/>
            <a:r>
              <a:rPr lang="ru-RU" sz="8000" dirty="0" smtClean="0">
                <a:latin typeface="Arial Narrow" pitchFamily="34" charset="0"/>
              </a:rPr>
              <a:t>5. Развита крупная и мелкая моторика.</a:t>
            </a:r>
          </a:p>
          <a:p>
            <a:pPr lvl="0"/>
            <a:r>
              <a:rPr lang="ru-RU" sz="8000" dirty="0" smtClean="0">
                <a:latin typeface="Arial Narrow" pitchFamily="34" charset="0"/>
              </a:rPr>
              <a:t>6. Имеется произвольность поведения и деятельности.</a:t>
            </a:r>
          </a:p>
          <a:p>
            <a:pPr lvl="0"/>
            <a:r>
              <a:rPr lang="ru-RU" sz="8000" dirty="0" smtClean="0">
                <a:latin typeface="Arial Narrow" pitchFamily="34" charset="0"/>
              </a:rPr>
              <a:t>7. Проявляет любознательность и познавательную активность. Обладает элементарными представлениями из области живой природы, естествознания, математики, истории и т.п.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88640"/>
            <a:ext cx="7498080" cy="5760640"/>
          </a:xfrm>
        </p:spPr>
        <p:txBody>
          <a:bodyPr>
            <a:normAutofit/>
          </a:bodyPr>
          <a:lstStyle/>
          <a:p>
            <a:pPr marL="182563" indent="-182563"/>
            <a:r>
              <a:rPr lang="ru-RU" sz="2800" dirty="0" smtClean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ФГОС ДО:</a:t>
            </a:r>
            <a:r>
              <a:rPr lang="ru-RU" sz="2200" dirty="0" smtClean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</a:t>
            </a:r>
            <a:br>
              <a:rPr lang="ru-RU" sz="2200" dirty="0" smtClean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Содержание Программы охватывает следующие          образовательные области: </a:t>
            </a:r>
            <a:br>
              <a:rPr lang="ru-RU" sz="22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	● социально-коммуникативное развитие; </a:t>
            </a:r>
            <a:br>
              <a:rPr lang="ru-RU" sz="22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	● познавательное развитие; </a:t>
            </a:r>
            <a:br>
              <a:rPr lang="ru-RU" sz="22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	● речевое развитие; </a:t>
            </a:r>
            <a:br>
              <a:rPr lang="ru-RU" sz="22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	● художественно-эстетическое развитие </a:t>
            </a:r>
            <a:br>
              <a:rPr lang="ru-RU" sz="22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	● физическое развитие.</a:t>
            </a:r>
            <a:r>
              <a:rPr lang="ru-RU" sz="22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ru-RU" sz="22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54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ru-RU" sz="54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32560" y="548680"/>
            <a:ext cx="7406640" cy="5400600"/>
          </a:xfrm>
        </p:spPr>
        <p:txBody>
          <a:bodyPr>
            <a:normAutofit/>
          </a:bodyPr>
          <a:lstStyle/>
          <a:p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Современный образовательный процесс в детском саду должен быть построен на значимых для развития дошкольников видах детской деятельности: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игровой,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коммуникативной, 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двигательной, 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продуктивной (рисование, лепка, аппликация и конструирование) 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музыкально-художественной, 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познавательно-исследовательской, 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трудовой и других.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926976"/>
          </a:xfrm>
        </p:spPr>
        <p:txBody>
          <a:bodyPr/>
          <a:lstStyle/>
          <a:p>
            <a:r>
              <a:rPr lang="ru-RU" dirty="0" smtClean="0">
                <a:solidFill>
                  <a:srgbClr val="0000FF"/>
                </a:solidFill>
              </a:rPr>
              <a:t>Сюжетно-ролевые игры</a:t>
            </a:r>
            <a:endParaRPr lang="ru-RU" dirty="0">
              <a:solidFill>
                <a:srgbClr val="0000FF"/>
              </a:solidFill>
            </a:endParaRPr>
          </a:p>
        </p:txBody>
      </p:sp>
      <p:pic>
        <p:nvPicPr>
          <p:cNvPr id="7" name="Содержимое 6" descr="IMG_3895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179512" y="764704"/>
            <a:ext cx="3960440" cy="2970330"/>
          </a:xfrm>
        </p:spPr>
      </p:pic>
      <p:pic>
        <p:nvPicPr>
          <p:cNvPr id="8" name="Содержимое 7" descr="DSC_3798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716016" y="836712"/>
            <a:ext cx="4211960" cy="2789739"/>
          </a:xfrm>
        </p:spPr>
      </p:pic>
      <p:pic>
        <p:nvPicPr>
          <p:cNvPr id="5" name="Содержимое 6" descr="IMG_389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71800" y="3861048"/>
            <a:ext cx="3840427" cy="2880320"/>
          </a:xfrm>
          <a:prstGeom prst="rect">
            <a:avLst/>
          </a:prstGeom>
          <a:ln w="10795">
            <a:solidFill>
              <a:schemeClr val="bg1"/>
            </a:solidFill>
            <a:prstDash val="dash"/>
            <a:miter lim="800000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3528" y="404664"/>
            <a:ext cx="4023360" cy="64008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ru-RU" dirty="0" smtClean="0">
                <a:solidFill>
                  <a:srgbClr val="0000FF"/>
                </a:solidFill>
              </a:rPr>
              <a:t>Сказку показываем и рассказываем</a:t>
            </a:r>
            <a:endParaRPr lang="ru-RU" dirty="0">
              <a:solidFill>
                <a:srgbClr val="0000FF"/>
              </a:solidFill>
            </a:endParaRPr>
          </a:p>
        </p:txBody>
      </p:sp>
      <p:pic>
        <p:nvPicPr>
          <p:cNvPr id="7" name="Содержимое 6" descr="IMG_3913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860032" y="1340768"/>
            <a:ext cx="3816424" cy="2862318"/>
          </a:xfrm>
        </p:spPr>
      </p:pic>
      <p:pic>
        <p:nvPicPr>
          <p:cNvPr id="8" name="Содержимое 7" descr="IMG_3921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4860032" y="3789040"/>
            <a:ext cx="3816424" cy="2862318"/>
          </a:xfrm>
        </p:spPr>
      </p:pic>
      <p:pic>
        <p:nvPicPr>
          <p:cNvPr id="9" name="Содержимое 6" descr="IMG_391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1916832"/>
            <a:ext cx="4536505" cy="3024336"/>
          </a:xfrm>
          <a:prstGeom prst="rect">
            <a:avLst/>
          </a:prstGeom>
          <a:ln w="10795">
            <a:solidFill>
              <a:schemeClr val="bg1"/>
            </a:solidFill>
            <a:prstDash val="dash"/>
            <a:miter lim="800000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229600" cy="1143000"/>
          </a:xfrm>
        </p:spPr>
        <p:txBody>
          <a:bodyPr/>
          <a:lstStyle/>
          <a:p>
            <a:r>
              <a:rPr lang="ru-RU" dirty="0" smtClean="0"/>
              <a:t>Продуктивная  деятельность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59632" y="6021288"/>
            <a:ext cx="1882552" cy="640080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r>
              <a:rPr lang="ru-RU" dirty="0" smtClean="0">
                <a:solidFill>
                  <a:srgbClr val="0000FF"/>
                </a:solidFill>
              </a:rPr>
              <a:t>Лепка из </a:t>
            </a:r>
          </a:p>
          <a:p>
            <a:r>
              <a:rPr lang="ru-RU" dirty="0" smtClean="0">
                <a:solidFill>
                  <a:srgbClr val="0000FF"/>
                </a:solidFill>
              </a:rPr>
              <a:t>соленого теста</a:t>
            </a:r>
            <a:endParaRPr lang="ru-RU" dirty="0">
              <a:solidFill>
                <a:srgbClr val="0000FF"/>
              </a:solidFill>
            </a:endParaRPr>
          </a:p>
        </p:txBody>
      </p:sp>
      <p:pic>
        <p:nvPicPr>
          <p:cNvPr id="7" name="Содержимое 6" descr="IMG_0849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 rot="-5400000">
            <a:off x="-306541" y="1610798"/>
            <a:ext cx="5040560" cy="3780419"/>
          </a:xfrm>
        </p:spPr>
      </p:pic>
      <p:pic>
        <p:nvPicPr>
          <p:cNvPr id="8" name="Содержимое 7" descr="IMG_3765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355976" y="1052736"/>
            <a:ext cx="3384376" cy="2412269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211960" y="3356992"/>
            <a:ext cx="3672408" cy="504056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85000" lnSpcReduction="20000"/>
          </a:bodyPr>
          <a:lstStyle/>
          <a:p>
            <a:r>
              <a:rPr lang="ru-RU" dirty="0" smtClean="0">
                <a:solidFill>
                  <a:srgbClr val="0000FF"/>
                </a:solidFill>
              </a:rPr>
              <a:t>Изготовление кукол используя разные материалы</a:t>
            </a:r>
            <a:endParaRPr lang="ru-RU" dirty="0">
              <a:solidFill>
                <a:srgbClr val="0000FF"/>
              </a:solidFill>
            </a:endParaRPr>
          </a:p>
        </p:txBody>
      </p:sp>
      <p:pic>
        <p:nvPicPr>
          <p:cNvPr id="9" name="Содержимое 7" descr="IMG_376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1960" y="4005064"/>
            <a:ext cx="3024336" cy="2268252"/>
          </a:xfrm>
          <a:prstGeom prst="rect">
            <a:avLst/>
          </a:prstGeom>
          <a:ln w="10795">
            <a:solidFill>
              <a:schemeClr val="bg1"/>
            </a:solidFill>
            <a:prstDash val="dash"/>
            <a:miter lim="800000"/>
          </a:ln>
        </p:spPr>
      </p:pic>
      <p:sp>
        <p:nvSpPr>
          <p:cNvPr id="10" name="Текст 2"/>
          <p:cNvSpPr txBox="1">
            <a:spLocks/>
          </p:cNvSpPr>
          <p:nvPr/>
        </p:nvSpPr>
        <p:spPr>
          <a:xfrm>
            <a:off x="7308304" y="5805264"/>
            <a:ext cx="1296144" cy="6400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0795">
            <a:solidFill>
              <a:schemeClr val="bg1"/>
            </a:solidFill>
            <a:miter lim="800000"/>
          </a:ln>
        </p:spPr>
        <p:txBody>
          <a:bodyPr anchor="ctr">
            <a:normAutofit/>
          </a:bodyPr>
          <a:lstStyle/>
          <a:p>
            <a:pPr marL="64008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ru-RU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Оригами</a:t>
            </a:r>
            <a:endParaRPr kumimoji="0" lang="ru-RU" sz="19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1015</TotalTime>
  <Words>443</Words>
  <Application>Microsoft Office PowerPoint</Application>
  <PresentationFormat>Экран (4:3)</PresentationFormat>
  <Paragraphs>80</Paragraphs>
  <Slides>36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Солнцестояние</vt:lpstr>
      <vt:lpstr>                  «Деятельностный подход к организации образовательного процесса в старших группах как способ достижения результатов образовательной программы»                                                                                   Составила воспитатели ГБДОУ № 59                                                                                     Мостяева Ольга Васильевна Иванова Надежда Борисовна  </vt:lpstr>
      <vt:lpstr>Слайд 2</vt:lpstr>
      <vt:lpstr>Деятельностный подход </vt:lpstr>
      <vt:lpstr>    Целевые ориентиры на этапе завершения дошкольного образования (краткие формулировки) </vt:lpstr>
      <vt:lpstr>                                ФГОС ДО:    Содержание Программы охватывает следующие          образовательные области:   ● социально-коммуникативное развитие;   ● познавательное развитие;   ● речевое развитие;   ● художественно-эстетическое развитие   ● физическое развитие.  </vt:lpstr>
      <vt:lpstr>Слайд 6</vt:lpstr>
      <vt:lpstr>Сюжетно-ролевые игры</vt:lpstr>
      <vt:lpstr>Слайд 8</vt:lpstr>
      <vt:lpstr>Продуктивная  деятельность </vt:lpstr>
      <vt:lpstr>Слайд 10</vt:lpstr>
      <vt:lpstr>Слайд 11</vt:lpstr>
      <vt:lpstr>Слайд 12</vt:lpstr>
      <vt:lpstr>Подвижные игры на прогулке</vt:lpstr>
      <vt:lpstr>Физкультминутка </vt:lpstr>
      <vt:lpstr>Слайд 15</vt:lpstr>
      <vt:lpstr>Юные исследователи</vt:lpstr>
      <vt:lpstr>Слайд 17</vt:lpstr>
      <vt:lpstr>Образовательные путешествия</vt:lpstr>
      <vt:lpstr>Слайд 19</vt:lpstr>
      <vt:lpstr>Слайд 20</vt:lpstr>
      <vt:lpstr>Для организации самостоятельной деятельности детей использование операционных карт  </vt:lpstr>
      <vt:lpstr> Проект «Мой любимый  детский сад»</vt:lpstr>
      <vt:lpstr> Проект «Моя семья»</vt:lpstr>
      <vt:lpstr>Проект « Мы -друзья природы»</vt:lpstr>
      <vt:lpstr>Слайд 25</vt:lpstr>
      <vt:lpstr>Проект «Мой город САНКТ-ПЕТЕРБУРГ»</vt:lpstr>
      <vt:lpstr>Самостоятельная деятельность</vt:lpstr>
      <vt:lpstr>Слайд 28</vt:lpstr>
      <vt:lpstr>Слайд 29</vt:lpstr>
      <vt:lpstr>Формирование элементов учебной деятельности</vt:lpstr>
      <vt:lpstr>Даты этнокалендаря</vt:lpstr>
      <vt:lpstr>Слайд 32</vt:lpstr>
      <vt:lpstr>Слайд 33</vt:lpstr>
      <vt:lpstr>Слайд 34</vt:lpstr>
      <vt:lpstr>Слайд 35</vt:lpstr>
      <vt:lpstr>Слайд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Образовательный процесс дошкольного учреждения в соответствие с  ФГОС.  Составила воспитатель ГБДОУ № 59  Мостяева Ольга Васильевна</dc:title>
  <dc:creator>Андрей</dc:creator>
  <cp:lastModifiedBy>Андрей</cp:lastModifiedBy>
  <cp:revision>148</cp:revision>
  <dcterms:created xsi:type="dcterms:W3CDTF">2014-05-15T17:31:30Z</dcterms:created>
  <dcterms:modified xsi:type="dcterms:W3CDTF">2015-01-27T18:07:46Z</dcterms:modified>
</cp:coreProperties>
</file>