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91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11A8E-5288-46B1-86C3-727221E72C59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54794-9F95-4108-8F0C-07DD6BB21A3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54794-9F95-4108-8F0C-07DD6BB21A38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2FB4-DD97-42BB-909E-25E4CC32FDD4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C3A84-6A97-4EE3-AF24-89FF06B415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lternathistory.com/files/users/user26619/photo_153-156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571480"/>
            <a:ext cx="5929355" cy="34047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714884"/>
            <a:ext cx="7786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ОХТИНСКИЕ    ВЕРФИ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388" y="928670"/>
            <a:ext cx="25003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выполнен </a:t>
            </a:r>
          </a:p>
          <a:p>
            <a:r>
              <a:rPr lang="ru-RU" sz="2000" dirty="0" smtClean="0"/>
              <a:t>ученицей</a:t>
            </a:r>
            <a:r>
              <a:rPr lang="ru-RU" dirty="0" smtClean="0"/>
              <a:t> 3 В  класса</a:t>
            </a:r>
          </a:p>
          <a:p>
            <a:r>
              <a:rPr lang="ru-RU" dirty="0" smtClean="0"/>
              <a:t>Лицея № 265</a:t>
            </a:r>
          </a:p>
          <a:p>
            <a:r>
              <a:rPr lang="ru-RU" dirty="0" smtClean="0"/>
              <a:t>Платоновой Элеонорой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b="1" dirty="0"/>
              <a:t>Основание  верфей на </a:t>
            </a:r>
            <a:r>
              <a:rPr lang="ru-RU" b="1" dirty="0" err="1"/>
              <a:t>Охте</a:t>
            </a:r>
            <a:endParaRPr lang="ru-RU" dirty="0"/>
          </a:p>
        </p:txBody>
      </p:sp>
      <p:pic>
        <p:nvPicPr>
          <p:cNvPr id="4098" name="Picture 2" descr="&#10;&#10;Копия страниц из оригинала книги"/>
          <p:cNvPicPr>
            <a:picLocks noChangeAspect="1" noChangeArrowheads="1"/>
          </p:cNvPicPr>
          <p:nvPr/>
        </p:nvPicPr>
        <p:blipFill>
          <a:blip r:embed="rId2"/>
          <a:srcRect r="79311" b="17469"/>
          <a:stretch>
            <a:fillRect/>
          </a:stretch>
        </p:blipFill>
        <p:spPr bwMode="auto">
          <a:xfrm>
            <a:off x="71406" y="857232"/>
            <a:ext cx="1857292" cy="278609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928670"/>
            <a:ext cx="4505582" cy="45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&#10;&#10;Копия страниц из оригинала книги"/>
          <p:cNvPicPr>
            <a:picLocks noChangeAspect="1" noChangeArrowheads="1"/>
          </p:cNvPicPr>
          <p:nvPr/>
        </p:nvPicPr>
        <p:blipFill>
          <a:blip r:embed="rId2"/>
          <a:srcRect l="47233" r="26541" b="63079"/>
          <a:stretch>
            <a:fillRect/>
          </a:stretch>
        </p:blipFill>
        <p:spPr bwMode="auto">
          <a:xfrm>
            <a:off x="0" y="3714752"/>
            <a:ext cx="4048152" cy="2143140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928670"/>
            <a:ext cx="492729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950888"/>
            <a:ext cx="4816388" cy="376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4143372" y="5929330"/>
            <a:ext cx="4714908" cy="785818"/>
            <a:chOff x="4143372" y="5786454"/>
            <a:chExt cx="5000628" cy="78581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14810" y="5857892"/>
              <a:ext cx="4643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План </a:t>
              </a:r>
              <a:r>
                <a:rPr lang="ru-RU" dirty="0" err="1" smtClean="0"/>
                <a:t>Ниена</a:t>
              </a:r>
              <a:r>
                <a:rPr lang="ru-RU" dirty="0" smtClean="0"/>
                <a:t> и </a:t>
              </a:r>
              <a:r>
                <a:rPr lang="ru-RU" dirty="0" err="1" smtClean="0"/>
                <a:t>Ниеншанца</a:t>
              </a:r>
              <a:r>
                <a:rPr lang="ru-RU" dirty="0" smtClean="0"/>
                <a:t> 1698г. </a:t>
              </a:r>
            </a:p>
            <a:p>
              <a:r>
                <a:rPr lang="ru-RU" dirty="0" smtClean="0"/>
                <a:t>Военный архив в Стокгольме</a:t>
              </a:r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143372" y="5929330"/>
            <a:ext cx="4643470" cy="785818"/>
            <a:chOff x="4143372" y="5786454"/>
            <a:chExt cx="5000628" cy="78581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14810" y="5857892"/>
              <a:ext cx="4643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Руины </a:t>
              </a:r>
              <a:r>
                <a:rPr lang="ru-RU" dirty="0" err="1" smtClean="0"/>
                <a:t>Ниеншанца</a:t>
              </a:r>
              <a:r>
                <a:rPr lang="ru-RU" dirty="0" smtClean="0"/>
                <a:t> на плане </a:t>
              </a:r>
            </a:p>
            <a:p>
              <a:r>
                <a:rPr lang="ru-RU" dirty="0" smtClean="0"/>
                <a:t>Санкт-Петербурга. 1720-е гг. 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143372" y="5929330"/>
            <a:ext cx="4786346" cy="785818"/>
            <a:chOff x="4143372" y="5786454"/>
            <a:chExt cx="5000628" cy="78581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4810" y="5857892"/>
              <a:ext cx="4643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Охтенская</a:t>
              </a:r>
              <a:r>
                <a:rPr lang="ru-RU" dirty="0" smtClean="0"/>
                <a:t> верфь и </a:t>
              </a:r>
              <a:r>
                <a:rPr lang="ru-RU" dirty="0" err="1" smtClean="0"/>
                <a:t>Паноптический</a:t>
              </a:r>
              <a:r>
                <a:rPr lang="ru-RU" dirty="0" smtClean="0"/>
                <a:t> институт на плане Санкт-Петербурга. 1828 г. 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1406" y="5929330"/>
            <a:ext cx="3929058" cy="785818"/>
            <a:chOff x="4143372" y="5786454"/>
            <a:chExt cx="5000628" cy="78581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14810" y="5857892"/>
              <a:ext cx="4643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Выдержка из приказа Петра </a:t>
              </a:r>
              <a:r>
                <a:rPr lang="en-US" dirty="0" smtClean="0"/>
                <a:t>I </a:t>
              </a:r>
              <a:r>
                <a:rPr lang="ru-RU" dirty="0" smtClean="0"/>
                <a:t>в январе 1721г. 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b="1" dirty="0" err="1"/>
              <a:t>Охтенское</a:t>
            </a:r>
            <a:r>
              <a:rPr lang="ru-RU" b="1" dirty="0"/>
              <a:t> Адмиралтейство</a:t>
            </a:r>
            <a:endParaRPr lang="ru-RU" dirty="0"/>
          </a:p>
        </p:txBody>
      </p:sp>
      <p:pic>
        <p:nvPicPr>
          <p:cNvPr id="3074" name="Picture 2" descr="http://alternathistory.com/files/users/user26619/photo_153-156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5"/>
            <a:ext cx="6929486" cy="397900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" t="1405" r="898" b="8707"/>
          <a:stretch>
            <a:fillRect/>
          </a:stretch>
        </p:blipFill>
        <p:spPr bwMode="auto">
          <a:xfrm>
            <a:off x="285720" y="928670"/>
            <a:ext cx="8358246" cy="551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Охтенская_верф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928670"/>
            <a:ext cx="8358246" cy="5576776"/>
          </a:xfrm>
          <a:prstGeom prst="rect">
            <a:avLst/>
          </a:prstGeom>
        </p:spPr>
      </p:pic>
      <p:pic>
        <p:nvPicPr>
          <p:cNvPr id="4100" name="Picture 4" descr="http://alternathistory.com/files/users/user26619/plan_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5852211" y="3280481"/>
            <a:ext cx="2786080" cy="3797498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214282" y="5786454"/>
            <a:ext cx="4786346" cy="785818"/>
            <a:chOff x="4143372" y="5786454"/>
            <a:chExt cx="5000628" cy="78581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14810" y="5857892"/>
              <a:ext cx="4643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План </a:t>
              </a:r>
              <a:r>
                <a:rPr lang="ru-RU" dirty="0" err="1" smtClean="0"/>
                <a:t>Охтенского</a:t>
              </a:r>
              <a:r>
                <a:rPr lang="ru-RU" dirty="0" smtClean="0"/>
                <a:t> Адмиралтейства</a:t>
              </a:r>
              <a:endParaRPr lang="ru-RU" dirty="0"/>
            </a:p>
          </p:txBody>
        </p:sp>
      </p:grpSp>
      <p:pic>
        <p:nvPicPr>
          <p:cNvPr id="4102" name="Picture 6" descr="https://img-fotki.yandex.ru/get/5702/97833783.bfe/0_122494_ba71d6d2_XX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9" y="1000108"/>
            <a:ext cx="7643866" cy="4998372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57158" y="6072206"/>
            <a:ext cx="7848656" cy="652466"/>
            <a:chOff x="571472" y="7858156"/>
            <a:chExt cx="7848656" cy="65246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71472" y="7858156"/>
              <a:ext cx="7848656" cy="652466"/>
              <a:chOff x="4143372" y="5786454"/>
              <a:chExt cx="5000628" cy="78581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143372" y="5786454"/>
                <a:ext cx="5000628" cy="78581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14810" y="5857892"/>
                <a:ext cx="4643470" cy="44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 </a:t>
                </a:r>
                <a:endParaRPr lang="ru-RU" dirty="0"/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642910" y="7858156"/>
              <a:ext cx="7572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Охтинский судостроительный и механический завод акционерного общества «Вильгельм </a:t>
              </a:r>
              <a:r>
                <a:rPr lang="ru-RU" dirty="0" err="1" smtClean="0"/>
                <a:t>Крейтон</a:t>
              </a:r>
              <a:r>
                <a:rPr lang="ru-RU" dirty="0" smtClean="0"/>
                <a:t> и К°» 1865</a:t>
              </a:r>
              <a:endParaRPr lang="ru-RU" dirty="0"/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" presetClass="exit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Охтинские суда</a:t>
            </a:r>
            <a:endParaRPr lang="ru-RU" b="1" dirty="0"/>
          </a:p>
        </p:txBody>
      </p:sp>
      <p:pic>
        <p:nvPicPr>
          <p:cNvPr id="3076" name="Picture 4" descr="http://www.navy.su/puteshest/1803-1866/images/putesh47_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714488"/>
            <a:ext cx="5072098" cy="3050022"/>
          </a:xfrm>
          <a:prstGeom prst="rect">
            <a:avLst/>
          </a:prstGeom>
          <a:noFill/>
        </p:spPr>
      </p:pic>
      <p:pic>
        <p:nvPicPr>
          <p:cNvPr id="3078" name="Picture 6" descr="http://velikol.ru/dostc/%D0%92.+%D0%9C.+%D0%93%D0%BE%D0%BB%D0%BE%D0%B2%D0%BD%D0%B8%D0%BD.+%D0%A1%D0%BB%D1%83%D0%B6%D0%B5%D0%BD%D0%B8%D0%B5+%D0%B2%D0%BE+%D1%81%D0%BB%D0%B0%D0%B2%D1%83+%D0%9E%D1%82%D0%B5%D1%87%D0%B5%D1%81%D1%82%D0%B2%D0%B0c/img6.jpg"/>
          <p:cNvPicPr>
            <a:picLocks noChangeAspect="1" noChangeArrowheads="1"/>
          </p:cNvPicPr>
          <p:nvPr/>
        </p:nvPicPr>
        <p:blipFill>
          <a:blip r:embed="rId3"/>
          <a:srcRect l="34688" r="23124" b="16250"/>
          <a:stretch>
            <a:fillRect/>
          </a:stretch>
        </p:blipFill>
        <p:spPr bwMode="auto">
          <a:xfrm>
            <a:off x="357158" y="895333"/>
            <a:ext cx="3286148" cy="4892685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357158" y="5857892"/>
            <a:ext cx="3286148" cy="785818"/>
            <a:chOff x="4143372" y="5786454"/>
            <a:chExt cx="5000628" cy="78581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4811" y="5857892"/>
              <a:ext cx="464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Шлюп «Восток»</a:t>
              </a:r>
              <a:endParaRPr lang="ru-RU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786182" y="5500702"/>
            <a:ext cx="5357818" cy="1143008"/>
            <a:chOff x="4143372" y="5505462"/>
            <a:chExt cx="5000628" cy="106680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143372" y="5505462"/>
              <a:ext cx="4733956" cy="10668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4810" y="5638813"/>
              <a:ext cx="49291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Кругосветная экспедиция Беллинсгаузена и  Лазарева на шлюпах «Восток» и «Мирный»</a:t>
              </a:r>
            </a:p>
            <a:p>
              <a:r>
                <a:rPr lang="ru-RU" dirty="0" smtClean="0"/>
                <a:t>(1819-1821)</a:t>
              </a:r>
              <a:endParaRPr lang="ru-RU" dirty="0"/>
            </a:p>
          </p:txBody>
        </p:sp>
      </p:grpSp>
      <p:pic>
        <p:nvPicPr>
          <p:cNvPr id="3080" name="Picture 8" descr="http://images.myshared.ru/4/303861/slide_5.jpg"/>
          <p:cNvPicPr>
            <a:picLocks noChangeAspect="1" noChangeArrowheads="1"/>
          </p:cNvPicPr>
          <p:nvPr/>
        </p:nvPicPr>
        <p:blipFill>
          <a:blip r:embed="rId4"/>
          <a:srcRect b="8737"/>
          <a:stretch>
            <a:fillRect/>
          </a:stretch>
        </p:blipFill>
        <p:spPr bwMode="auto">
          <a:xfrm>
            <a:off x="3857620" y="1142984"/>
            <a:ext cx="5114094" cy="3500462"/>
          </a:xfrm>
          <a:prstGeom prst="rect">
            <a:avLst/>
          </a:prstGeom>
          <a:noFill/>
        </p:spPr>
      </p:pic>
      <p:pic>
        <p:nvPicPr>
          <p:cNvPr id="3082" name="Picture 10" descr="http://pop-ask.ru/wp-content/uploads/2014/02/vostok_i_mirniy.jpg"/>
          <p:cNvPicPr>
            <a:picLocks noChangeAspect="1" noChangeArrowheads="1"/>
          </p:cNvPicPr>
          <p:nvPr/>
        </p:nvPicPr>
        <p:blipFill>
          <a:blip r:embed="rId5"/>
          <a:srcRect l="37604" r="13916"/>
          <a:stretch>
            <a:fillRect/>
          </a:stretch>
        </p:blipFill>
        <p:spPr bwMode="auto">
          <a:xfrm>
            <a:off x="285720" y="928670"/>
            <a:ext cx="3391545" cy="4643470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357158" y="5857892"/>
            <a:ext cx="3286148" cy="785818"/>
            <a:chOff x="4143372" y="5786454"/>
            <a:chExt cx="5000628" cy="78581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4811" y="5857892"/>
              <a:ext cx="464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Шлюп «Камчатка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786182" y="5786454"/>
            <a:ext cx="5143536" cy="785818"/>
            <a:chOff x="4143372" y="5786454"/>
            <a:chExt cx="5000628" cy="78581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14810" y="5857892"/>
              <a:ext cx="4643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Кругосветное плавание В.М.Головина  на военном шлюпе «Камчатка» (1817-1819)</a:t>
              </a:r>
              <a:endParaRPr lang="ru-RU" dirty="0"/>
            </a:p>
          </p:txBody>
        </p:sp>
      </p:grpSp>
      <p:pic>
        <p:nvPicPr>
          <p:cNvPr id="3084" name="Picture 12" descr="http://wiki.gcdn.co/images/c/c2/Pallada_Rou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142984"/>
            <a:ext cx="4000500" cy="4124326"/>
          </a:xfrm>
          <a:prstGeom prst="rect">
            <a:avLst/>
          </a:prstGeom>
          <a:noFill/>
        </p:spPr>
      </p:pic>
      <p:pic>
        <p:nvPicPr>
          <p:cNvPr id="3074" name="Picture 2" descr="http://graphnet.ru/images/830051_parusnyi-korabl-frega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285860"/>
            <a:ext cx="4537532" cy="3143272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357158" y="5857892"/>
            <a:ext cx="4286280" cy="785818"/>
            <a:chOff x="4143372" y="5786454"/>
            <a:chExt cx="5000628" cy="78581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143372" y="5786454"/>
              <a:ext cx="5000628" cy="785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14811" y="5857892"/>
              <a:ext cx="464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Фрегат «Паллада»</a:t>
              </a:r>
              <a:endParaRPr lang="ru-RU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714876" y="5357824"/>
            <a:ext cx="4214842" cy="1299855"/>
            <a:chOff x="4143372" y="5786454"/>
            <a:chExt cx="5000628" cy="93299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4143372" y="5786454"/>
              <a:ext cx="5000628" cy="92296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14810" y="5857891"/>
              <a:ext cx="4844433" cy="86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Маршрут плавания фрегата «Паллада»  с дипломатической миссией в Японию во главе с вице-адмиралом Е. В. Путятиным (1852-1855 г.г.)</a:t>
              </a:r>
              <a:endParaRPr lang="ru-RU" dirty="0"/>
            </a:p>
          </p:txBody>
        </p:sp>
      </p:grpSp>
      <p:pic>
        <p:nvPicPr>
          <p:cNvPr id="3088" name="Picture 16" descr="03. Корабли у причалов Охтенского судостроительного и механического завода акционерного общества «Вильгельм Крейтон и К°». 1911"/>
          <p:cNvPicPr>
            <a:picLocks noChangeAspect="1" noChangeArrowheads="1"/>
          </p:cNvPicPr>
          <p:nvPr/>
        </p:nvPicPr>
        <p:blipFill>
          <a:blip r:embed="rId8"/>
          <a:srcRect t="16081"/>
          <a:stretch>
            <a:fillRect/>
          </a:stretch>
        </p:blipFill>
        <p:spPr bwMode="auto">
          <a:xfrm>
            <a:off x="357158" y="1000108"/>
            <a:ext cx="8572560" cy="4951489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85720" y="6010292"/>
            <a:ext cx="8903818" cy="704856"/>
            <a:chOff x="4021785" y="5786455"/>
            <a:chExt cx="4836497" cy="98560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811" y="5857892"/>
              <a:ext cx="4643471" cy="90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 Корабли у причалов </a:t>
              </a:r>
              <a:r>
                <a:rPr lang="ru-RU" dirty="0" err="1" smtClean="0"/>
                <a:t>Охтенского</a:t>
              </a:r>
              <a:r>
                <a:rPr lang="ru-RU" dirty="0" smtClean="0"/>
                <a:t> судостроительного и механического завода акционерного общества «Вильгельм </a:t>
              </a:r>
              <a:r>
                <a:rPr lang="ru-RU" dirty="0" err="1" smtClean="0"/>
                <a:t>Крейтон</a:t>
              </a:r>
              <a:r>
                <a:rPr lang="ru-RU" dirty="0" smtClean="0"/>
                <a:t> и К°». 1911</a:t>
              </a:r>
              <a:endParaRPr lang="ru-RU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40182" y="6000768"/>
            <a:ext cx="8903818" cy="704856"/>
            <a:chOff x="4021785" y="5786455"/>
            <a:chExt cx="4836497" cy="98560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14811" y="5857892"/>
              <a:ext cx="4643471" cy="90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 Корабли у причалов </a:t>
              </a:r>
              <a:r>
                <a:rPr lang="ru-RU" dirty="0" err="1" smtClean="0"/>
                <a:t>Охтенского</a:t>
              </a:r>
              <a:r>
                <a:rPr lang="ru-RU" dirty="0" smtClean="0"/>
                <a:t> судостроительного и механического завода акционерного общества «Вильгельм </a:t>
              </a:r>
              <a:r>
                <a:rPr lang="ru-RU" dirty="0" err="1" smtClean="0"/>
                <a:t>Крейтон</a:t>
              </a:r>
              <a:r>
                <a:rPr lang="ru-RU" dirty="0" smtClean="0"/>
                <a:t> и К°». 1911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xit" presetSubtype="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/>
          <a:lstStyle/>
          <a:p>
            <a:r>
              <a:rPr lang="ru-RU" b="1" dirty="0" err="1"/>
              <a:t>Петрозавод</a:t>
            </a:r>
            <a:endParaRPr lang="ru-RU" dirty="0"/>
          </a:p>
        </p:txBody>
      </p:sp>
      <p:pic>
        <p:nvPicPr>
          <p:cNvPr id="2055" name="Picture 7" descr="F:\Подводный мир\Проекты\Верфи\60-е. Охтинский мыс, Петрозавод..jpg"/>
          <p:cNvPicPr>
            <a:picLocks noChangeAspect="1" noChangeArrowheads="1"/>
          </p:cNvPicPr>
          <p:nvPr/>
        </p:nvPicPr>
        <p:blipFill>
          <a:blip r:embed="rId3"/>
          <a:srcRect t="13517"/>
          <a:stretch>
            <a:fillRect/>
          </a:stretch>
        </p:blipFill>
        <p:spPr bwMode="auto">
          <a:xfrm>
            <a:off x="285720" y="1071546"/>
            <a:ext cx="8429684" cy="4772819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240182" y="6000768"/>
            <a:ext cx="8903818" cy="704856"/>
            <a:chOff x="4021785" y="5786455"/>
            <a:chExt cx="4836497" cy="98560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14811" y="5857891"/>
              <a:ext cx="4643471" cy="5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 Корабли у причалов </a:t>
              </a:r>
              <a:r>
                <a:rPr lang="ru-RU" dirty="0" err="1" smtClean="0"/>
                <a:t>Петрозавода</a:t>
              </a:r>
              <a:r>
                <a:rPr lang="ru-RU" dirty="0" smtClean="0"/>
                <a:t> , охтинский мыс. 1960-е г.г</a:t>
              </a:r>
              <a:endParaRPr lang="ru-RU" dirty="0"/>
            </a:p>
          </p:txBody>
        </p:sp>
      </p:grpSp>
      <p:pic>
        <p:nvPicPr>
          <p:cNvPr id="2049" name="Picture 1" descr="F:\Подводный мир\Проекты\Верфи\петрозавод 1972.jpg"/>
          <p:cNvPicPr>
            <a:picLocks noChangeAspect="1" noChangeArrowheads="1"/>
          </p:cNvPicPr>
          <p:nvPr/>
        </p:nvPicPr>
        <p:blipFill>
          <a:blip r:embed="rId4"/>
          <a:srcRect b="4651"/>
          <a:stretch>
            <a:fillRect/>
          </a:stretch>
        </p:blipFill>
        <p:spPr bwMode="auto">
          <a:xfrm>
            <a:off x="214282" y="1071546"/>
            <a:ext cx="8707988" cy="2928958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240182" y="5643578"/>
            <a:ext cx="8903818" cy="704856"/>
            <a:chOff x="4021785" y="5786455"/>
            <a:chExt cx="4836497" cy="985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14811" y="5857891"/>
              <a:ext cx="4643471" cy="5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Производственные  корпуса </a:t>
              </a:r>
              <a:r>
                <a:rPr lang="ru-RU" dirty="0" err="1" smtClean="0"/>
                <a:t>Петрозавода</a:t>
              </a:r>
              <a:r>
                <a:rPr lang="ru-RU" dirty="0" smtClean="0"/>
                <a:t> (завод № 370)</a:t>
              </a:r>
              <a:endParaRPr lang="ru-RU" dirty="0"/>
            </a:p>
          </p:txBody>
        </p:sp>
      </p:grpSp>
      <p:pic>
        <p:nvPicPr>
          <p:cNvPr id="2054" name="Picture 6" descr="https://pp.vk.me/c621222/v621222177/11b33/Jpof0yk-yk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928670"/>
            <a:ext cx="7858180" cy="4751273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14282" y="5786454"/>
            <a:ext cx="8643998" cy="704856"/>
            <a:chOff x="4021785" y="5786455"/>
            <a:chExt cx="4891580" cy="98560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021785" y="5786455"/>
              <a:ext cx="4891580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4811" y="5857891"/>
              <a:ext cx="4643471" cy="5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Производственные  корпуса </a:t>
              </a:r>
              <a:r>
                <a:rPr lang="ru-RU" dirty="0" err="1" smtClean="0"/>
                <a:t>Петрозавода</a:t>
              </a:r>
              <a:endParaRPr lang="ru-RU" dirty="0"/>
            </a:p>
          </p:txBody>
        </p:sp>
      </p:grpSp>
      <p:pic>
        <p:nvPicPr>
          <p:cNvPr id="2052" name="Picture 4" descr="Бизнес-центр  Паллада. Офисы в бизнес-центре Паллад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857232"/>
            <a:ext cx="7143800" cy="4822066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285720" y="5929330"/>
            <a:ext cx="8858280" cy="704856"/>
            <a:chOff x="4021785" y="5786455"/>
            <a:chExt cx="4836497" cy="98560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14811" y="5857891"/>
              <a:ext cx="4643471" cy="5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Бизнес-центр  «Паллада» и «Аскольд»</a:t>
              </a:r>
              <a:endParaRPr lang="ru-RU" dirty="0"/>
            </a:p>
          </p:txBody>
        </p:sp>
      </p:grpSp>
      <p:pic>
        <p:nvPicPr>
          <p:cNvPr id="2050" name="Picture 2" descr="F:\Подводный мир\Проекты\Верфи\раскопк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785794"/>
            <a:ext cx="8688784" cy="4786346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142844" y="6000768"/>
            <a:ext cx="9001156" cy="704856"/>
            <a:chOff x="4021785" y="5786455"/>
            <a:chExt cx="4836497" cy="98560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21785" y="5786455"/>
              <a:ext cx="4695364" cy="9856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14811" y="5972955"/>
              <a:ext cx="4643471" cy="5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Раскопки на месте </a:t>
              </a:r>
              <a:r>
                <a:rPr lang="ru-RU" dirty="0" err="1" smtClean="0"/>
                <a:t>Ниеншанца</a:t>
              </a:r>
              <a:r>
                <a:rPr lang="ru-RU" dirty="0" smtClean="0"/>
                <a:t>  и бывших  Охтинских верфей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500"/>
                            </p:stCondLst>
                            <p:childTnLst>
                              <p:par>
                                <p:cTn id="47" presetID="2" presetClass="exit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165</Words>
  <Application>Microsoft Office PowerPoint</Application>
  <PresentationFormat>Экран (4:3)</PresentationFormat>
  <Paragraphs>33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Основание  верфей на Охте</vt:lpstr>
      <vt:lpstr>Охтенское Адмиралтейство</vt:lpstr>
      <vt:lpstr>Охтинские суда</vt:lpstr>
      <vt:lpstr>Петрозавод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Лариса</cp:lastModifiedBy>
  <cp:revision>241</cp:revision>
  <dcterms:created xsi:type="dcterms:W3CDTF">2017-02-15T20:45:49Z</dcterms:created>
  <dcterms:modified xsi:type="dcterms:W3CDTF">2017-02-20T05:20:32Z</dcterms:modified>
</cp:coreProperties>
</file>